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56" r:id="rId5"/>
    <p:sldId id="257" r:id="rId6"/>
    <p:sldId id="274" r:id="rId7"/>
    <p:sldId id="275" r:id="rId8"/>
    <p:sldId id="276" r:id="rId9"/>
    <p:sldId id="277" r:id="rId10"/>
    <p:sldId id="280" r:id="rId11"/>
    <p:sldId id="283" r:id="rId12"/>
    <p:sldId id="284" r:id="rId13"/>
    <p:sldId id="259" r:id="rId14"/>
    <p:sldId id="278" r:id="rId15"/>
    <p:sldId id="286" r:id="rId16"/>
    <p:sldId id="285" r:id="rId17"/>
    <p:sldId id="288" r:id="rId18"/>
    <p:sldId id="287" r:id="rId19"/>
    <p:sldId id="289" r:id="rId20"/>
    <p:sldId id="290" r:id="rId21"/>
    <p:sldId id="292" r:id="rId22"/>
    <p:sldId id="291" r:id="rId23"/>
    <p:sldId id="294" r:id="rId24"/>
    <p:sldId id="293" r:id="rId25"/>
    <p:sldId id="296" r:id="rId26"/>
    <p:sldId id="295" r:id="rId27"/>
    <p:sldId id="299" r:id="rId28"/>
    <p:sldId id="268" r:id="rId29"/>
    <p:sldId id="297" r:id="rId30"/>
    <p:sldId id="2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6D4433-E337-2E47-A011-FC59247555B3}">
          <p14:sldIdLst>
            <p14:sldId id="256"/>
            <p14:sldId id="257"/>
            <p14:sldId id="274"/>
            <p14:sldId id="275"/>
            <p14:sldId id="276"/>
            <p14:sldId id="277"/>
            <p14:sldId id="280"/>
            <p14:sldId id="283"/>
            <p14:sldId id="284"/>
            <p14:sldId id="259"/>
            <p14:sldId id="278"/>
            <p14:sldId id="286"/>
            <p14:sldId id="285"/>
            <p14:sldId id="288"/>
            <p14:sldId id="287"/>
            <p14:sldId id="289"/>
            <p14:sldId id="290"/>
            <p14:sldId id="292"/>
            <p14:sldId id="291"/>
            <p14:sldId id="294"/>
            <p14:sldId id="293"/>
            <p14:sldId id="296"/>
            <p14:sldId id="295"/>
            <p14:sldId id="299"/>
            <p14:sldId id="268"/>
            <p14:sldId id="297"/>
            <p14:sldId id="298"/>
          </p14:sldIdLst>
        </p14:section>
        <p14:section name="Untitled Section" id="{4BD54D0A-18F1-AA46-9157-B272EF501D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9F6D84-589B-724B-94F3-4C5B90A47F40}" v="338" dt="2021-12-15T13:37:20.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72"/>
    <p:restoredTop sz="95588"/>
  </p:normalViewPr>
  <p:slideViewPr>
    <p:cSldViewPr snapToGrid="0">
      <p:cViewPr varScale="1">
        <p:scale>
          <a:sx n="101" d="100"/>
          <a:sy n="101"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2/9/22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B1597006-230C-EE41-ACD1-3FF8D7F2D9A3}" type="datetime1">
              <a:rPr lang="en-US" smtClean="0"/>
              <a:pPr/>
              <a:t>2/9/22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r>
              <a:rPr lang="en-US"/>
              <a:t>Click icon to add picture</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B1597006-230C-EE41-ACD1-3FF8D7F2D9A3}" type="datetime1">
              <a:rPr lang="en-US" smtClean="0"/>
              <a:pPr/>
              <a:t>2/9/22</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a:t>Click to edit Master text styles</a:t>
            </a:r>
          </a:p>
          <a:p>
            <a:pPr lvl="1"/>
            <a:r>
              <a:rPr lang="en-US"/>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10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r>
              <a:rPr lang="en-US" dirty="0"/>
              <a:t>Click icon to add picture</a:t>
            </a:r>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7632239"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800100" indent="-342900" algn="l">
              <a:buFont typeface="Arial" panose="020B0604020202020204" pitchFamily="34" charset="0"/>
              <a:buChar char="•"/>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pPr lvl="1"/>
            <a:endParaRPr lang="en-US" dirty="0"/>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95937ADF-F9E1-BA4B-9DD9-49C1B8F55FAB}" type="datetime1">
              <a:rPr lang="en-US" smtClean="0"/>
              <a:pPr/>
              <a:t>2/9/22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10B419B9-5288-FE4A-9F37-54AAEB8CA389}" type="datetime1">
              <a:rPr lang="en-US" smtClean="0"/>
              <a:pPr/>
              <a:t>2/9/22</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2/9/22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2/9/22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A4486D74-B37B-F546-968B-4AC3E7616DD3}" type="datetime1">
              <a:rPr lang="en-US" smtClean="0"/>
              <a:pPr/>
              <a:t>2/9/22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2/9/22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r>
              <a:rPr lang="en-US"/>
              <a:t>Click icon to add picture</a:t>
            </a:r>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A4486D74-B37B-F546-968B-4AC3E7616DD3}" type="datetime1">
              <a:rPr lang="en-US" smtClean="0"/>
              <a:pPr/>
              <a:t>2/9/22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r>
              <a:rPr lang="en-US"/>
              <a:t>Click icon to add picture</a:t>
            </a:r>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r>
              <a:rPr lang="en-US"/>
              <a:t>Click icon to add picture</a:t>
            </a:r>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r>
              <a:rPr lang="en-US"/>
              <a:t>Click icon to add picture</a:t>
            </a:r>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r>
              <a:rPr lang="en-US"/>
              <a:t>Click icon to add picture</a:t>
            </a:r>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r>
              <a:rPr lang="en-US"/>
              <a:t>Click icon to add picture</a:t>
            </a:r>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r>
              <a:rPr lang="en-US"/>
              <a:t>Click icon to add picture</a:t>
            </a:r>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r>
              <a:rPr lang="en-US"/>
              <a:t>Click icon to add picture</a:t>
            </a:r>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r>
              <a:rPr lang="en-US"/>
              <a:t>Click icon to add picture</a:t>
            </a:r>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 Master text styles</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8BA0ED1B-1813-CA43-9C57-D85969C5BB08}" type="datetime1">
              <a:rPr lang="en-US" smtClean="0"/>
              <a:pPr/>
              <a:t>2/9/22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tx1"/>
          </a:solidFill>
          <a:latin typeface="Angsana New" panose="02020603050405020304" pitchFamily="18" charset="-34"/>
          <a:ea typeface="+mn-ea"/>
          <a:cs typeface="Angsana New" panose="02020603050405020304" pitchFamily="18"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Angsana New" panose="02020603050405020304" pitchFamily="18" charset="-34"/>
          <a:ea typeface="+mn-ea"/>
          <a:cs typeface="Angsana New" panose="02020603050405020304" pitchFamily="18"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ngsana New" panose="02020603050405020304" pitchFamily="18" charset="-34"/>
          <a:ea typeface="+mn-ea"/>
          <a:cs typeface="Angsana New" panose="02020603050405020304" pitchFamily="18"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ngsana New" panose="02020603050405020304" pitchFamily="18" charset="-34"/>
          <a:ea typeface="+mn-ea"/>
          <a:cs typeface="Angsana New" panose="02020603050405020304" pitchFamily="18"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ngsana New" panose="02020603050405020304" pitchFamily="18" charset="-34"/>
          <a:ea typeface="+mn-ea"/>
          <a:cs typeface="Angsana New" panose="02020603050405020304" pitchFamily="18"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rawpixel.com/image/390593/free-illustration-image-map-adventure-animal" TargetMode="External"/><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hyperlink" Target="https://rpubs.com/Kalide/847851"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p&#10;&#10;Description automatically generated">
            <a:extLst>
              <a:ext uri="{FF2B5EF4-FFF2-40B4-BE49-F238E27FC236}">
                <a16:creationId xmlns:a16="http://schemas.microsoft.com/office/drawing/2014/main" id="{2F0CE4DE-87EF-6149-80FA-8F2C7350901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091" r="31053" b="-1"/>
          <a:stretch/>
        </p:blipFill>
        <p:spPr>
          <a:xfrm>
            <a:off x="3523488" y="10"/>
            <a:ext cx="8668512" cy="6857990"/>
          </a:xfrm>
          <a:prstGeom prst="rect">
            <a:avLst/>
          </a:prstGeom>
        </p:spPr>
      </p:pic>
      <p:sp>
        <p:nvSpPr>
          <p:cNvPr id="89"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77980" y="1122363"/>
            <a:ext cx="4271819" cy="3204134"/>
          </a:xfrm>
        </p:spPr>
        <p:txBody>
          <a:bodyPr vert="horz" lIns="91440" tIns="45720" rIns="91440" bIns="45720" rtlCol="0" anchor="b">
            <a:normAutofit/>
          </a:bodyPr>
          <a:lstStyle/>
          <a:p>
            <a:r>
              <a:rPr lang="en-US" sz="4100" dirty="0">
                <a:solidFill>
                  <a:schemeClr val="tx1"/>
                </a:solidFill>
                <a:latin typeface="+mj-lt"/>
              </a:rPr>
              <a:t>Discovering the determinants of economic growth</a:t>
            </a:r>
          </a:p>
        </p:txBody>
      </p:sp>
      <p:sp>
        <p:nvSpPr>
          <p:cNvPr id="90"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1"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Date Placeholder 2">
            <a:extLst>
              <a:ext uri="{FF2B5EF4-FFF2-40B4-BE49-F238E27FC236}">
                <a16:creationId xmlns:a16="http://schemas.microsoft.com/office/drawing/2014/main" id="{2B212EEC-DD4E-41DC-B965-8CD007C4D872}"/>
              </a:ext>
            </a:extLst>
          </p:cNvPr>
          <p:cNvSpPr>
            <a:spLocks noGrp="1"/>
          </p:cNvSpPr>
          <p:nvPr>
            <p:ph type="dt" sz="half" idx="10"/>
          </p:nvPr>
        </p:nvSpPr>
        <p:spPr>
          <a:xfrm>
            <a:off x="477981" y="6356350"/>
            <a:ext cx="1214339" cy="365125"/>
          </a:xfrm>
        </p:spPr>
        <p:txBody>
          <a:bodyPr vert="horz" lIns="91440" tIns="45720" rIns="91440" bIns="45720" rtlCol="0" anchor="ctr">
            <a:normAutofit/>
          </a:bodyPr>
          <a:lstStyle/>
          <a:p>
            <a:pPr>
              <a:spcAft>
                <a:spcPts val="600"/>
              </a:spcAft>
              <a:defRPr/>
            </a:pPr>
            <a:r>
              <a:rPr lang="en-US" sz="1200" dirty="0">
                <a:solidFill>
                  <a:schemeClr val="tx1"/>
                </a:solidFill>
                <a:latin typeface="Calibri" panose="020F0502020204030204"/>
              </a:rPr>
              <a:t>12/15/21</a:t>
            </a:r>
          </a:p>
        </p:txBody>
      </p: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1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1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2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Isosceles Triangle 2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agram, engineering drawing&#10;&#10;Description automatically generated">
            <a:extLst>
              <a:ext uri="{FF2B5EF4-FFF2-40B4-BE49-F238E27FC236}">
                <a16:creationId xmlns:a16="http://schemas.microsoft.com/office/drawing/2014/main" id="{8CA4B615-F21D-414A-8541-FCD0FB81197E}"/>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5550" r="5549" b="-1"/>
          <a:stretch/>
        </p:blipFill>
        <p:spPr bwMode="auto">
          <a:xfrm>
            <a:off x="1143314" y="643467"/>
            <a:ext cx="9905371"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Isosceles Triangle 2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25693DE-136F-DC45-BF72-1BCB5A26C416}"/>
              </a:ext>
            </a:extLst>
          </p:cNvPr>
          <p:cNvSpPr txBox="1"/>
          <p:nvPr/>
        </p:nvSpPr>
        <p:spPr>
          <a:xfrm>
            <a:off x="4731838" y="334082"/>
            <a:ext cx="2728321" cy="369332"/>
          </a:xfrm>
          <a:prstGeom prst="rect">
            <a:avLst/>
          </a:prstGeom>
          <a:noFill/>
        </p:spPr>
        <p:txBody>
          <a:bodyPr wrap="square" rtlCol="0">
            <a:spAutoFit/>
          </a:bodyPr>
          <a:lstStyle/>
          <a:p>
            <a:r>
              <a:rPr lang="en-US" dirty="0"/>
              <a:t>Distribution of Variables</a:t>
            </a:r>
          </a:p>
        </p:txBody>
      </p:sp>
    </p:spTree>
    <p:extLst>
      <p:ext uri="{BB962C8B-B14F-4D97-AF65-F5344CB8AC3E}">
        <p14:creationId xmlns:p14="http://schemas.microsoft.com/office/powerpoint/2010/main" val="344679733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37B89EF5-7731-4C4F-9230-4FE1E97E0B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864108"/>
            <a:ext cx="5129784" cy="51297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4A12E050-9BAB-5C47-8293-5EB166C0E84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sz="1200" dirty="0">
                <a:solidFill>
                  <a:srgbClr val="FFFFFF"/>
                </a:solidFill>
                <a:latin typeface="+mn-lt"/>
              </a:rPr>
              <a:t>12/15/21</a:t>
            </a:r>
          </a:p>
        </p:txBody>
      </p:sp>
      <p:sp>
        <p:nvSpPr>
          <p:cNvPr id="84" name="Rectangle 8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Table&#10;&#10;Description automatically generated">
            <a:extLst>
              <a:ext uri="{FF2B5EF4-FFF2-40B4-BE49-F238E27FC236}">
                <a16:creationId xmlns:a16="http://schemas.microsoft.com/office/drawing/2014/main" id="{594034D3-8EBA-A64C-A97A-9DB04BF7595E}"/>
              </a:ext>
            </a:extLst>
          </p:cNvPr>
          <p:cNvPicPr>
            <a:picLocks noChangeAspect="1"/>
          </p:cNvPicPr>
          <p:nvPr/>
        </p:nvPicPr>
        <p:blipFill>
          <a:blip r:embed="rId3"/>
          <a:stretch>
            <a:fillRect/>
          </a:stretch>
        </p:blipFill>
        <p:spPr>
          <a:xfrm>
            <a:off x="641180" y="1550217"/>
            <a:ext cx="5129784" cy="3757566"/>
          </a:xfrm>
          <a:prstGeom prst="rect">
            <a:avLst/>
          </a:prstGeom>
        </p:spPr>
      </p:pic>
      <p:sp>
        <p:nvSpPr>
          <p:cNvPr id="5" name="Slide Number Placeholder 4">
            <a:extLst>
              <a:ext uri="{FF2B5EF4-FFF2-40B4-BE49-F238E27FC236}">
                <a16:creationId xmlns:a16="http://schemas.microsoft.com/office/drawing/2014/main" id="{683AB7E6-C96F-B04D-9711-FE1B5A0369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200" smtClean="0">
                <a:solidFill>
                  <a:srgbClr val="FFFFFF"/>
                </a:solidFill>
                <a:latin typeface="+mn-lt"/>
              </a:rPr>
              <a:pPr>
                <a:spcAft>
                  <a:spcPts val="600"/>
                </a:spcAft>
              </a:pPr>
              <a:t>11</a:t>
            </a:fld>
            <a:endParaRPr lang="en-US" sz="1200">
              <a:solidFill>
                <a:srgbClr val="FFFFFF"/>
              </a:solidFill>
              <a:latin typeface="+mn-lt"/>
            </a:endParaRPr>
          </a:p>
        </p:txBody>
      </p:sp>
      <p:sp>
        <p:nvSpPr>
          <p:cNvPr id="41" name="TextBox 40">
            <a:extLst>
              <a:ext uri="{FF2B5EF4-FFF2-40B4-BE49-F238E27FC236}">
                <a16:creationId xmlns:a16="http://schemas.microsoft.com/office/drawing/2014/main" id="{F8BE36D6-7D5F-C642-9582-B15F9D5307D8}"/>
              </a:ext>
            </a:extLst>
          </p:cNvPr>
          <p:cNvSpPr txBox="1"/>
          <p:nvPr/>
        </p:nvSpPr>
        <p:spPr>
          <a:xfrm>
            <a:off x="477012" y="565027"/>
            <a:ext cx="5458120" cy="646331"/>
          </a:xfrm>
          <a:prstGeom prst="rect">
            <a:avLst/>
          </a:prstGeom>
          <a:noFill/>
        </p:spPr>
        <p:txBody>
          <a:bodyPr wrap="square" rtlCol="0">
            <a:spAutoFit/>
          </a:bodyPr>
          <a:lstStyle/>
          <a:p>
            <a:pPr algn="ctr"/>
            <a:r>
              <a:rPr lang="en-US" dirty="0">
                <a:solidFill>
                  <a:schemeClr val="bg1"/>
                </a:solidFill>
              </a:rPr>
              <a:t>Correlation of Independent Variables w/ GDP Per Capita</a:t>
            </a:r>
          </a:p>
        </p:txBody>
      </p:sp>
      <p:sp>
        <p:nvSpPr>
          <p:cNvPr id="42" name="TextBox 41">
            <a:extLst>
              <a:ext uri="{FF2B5EF4-FFF2-40B4-BE49-F238E27FC236}">
                <a16:creationId xmlns:a16="http://schemas.microsoft.com/office/drawing/2014/main" id="{5AE7540D-7079-2E4F-9081-0B0EF8AFCD8B}"/>
              </a:ext>
            </a:extLst>
          </p:cNvPr>
          <p:cNvSpPr txBox="1"/>
          <p:nvPr/>
        </p:nvSpPr>
        <p:spPr>
          <a:xfrm>
            <a:off x="6166251" y="565027"/>
            <a:ext cx="5458120" cy="646331"/>
          </a:xfrm>
          <a:prstGeom prst="rect">
            <a:avLst/>
          </a:prstGeom>
          <a:noFill/>
        </p:spPr>
        <p:txBody>
          <a:bodyPr wrap="square" rtlCol="0">
            <a:spAutoFit/>
          </a:bodyPr>
          <a:lstStyle/>
          <a:p>
            <a:pPr algn="ctr"/>
            <a:r>
              <a:rPr lang="en-US" dirty="0">
                <a:solidFill>
                  <a:schemeClr val="bg1"/>
                </a:solidFill>
              </a:rPr>
              <a:t>Correlation of Independent Variables w/ GDP Per Capita</a:t>
            </a:r>
          </a:p>
        </p:txBody>
      </p:sp>
    </p:spTree>
    <p:extLst>
      <p:ext uri="{BB962C8B-B14F-4D97-AF65-F5344CB8AC3E}">
        <p14:creationId xmlns:p14="http://schemas.microsoft.com/office/powerpoint/2010/main" val="417334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4" descr="3D rendering of game pieces tied together with a rope">
            <a:extLst>
              <a:ext uri="{FF2B5EF4-FFF2-40B4-BE49-F238E27FC236}">
                <a16:creationId xmlns:a16="http://schemas.microsoft.com/office/drawing/2014/main" id="{7A23D598-3408-4E97-A780-5E97207CC9B2}"/>
              </a:ext>
            </a:extLst>
          </p:cNvPr>
          <p:cNvPicPr>
            <a:picLocks noChangeAspect="1"/>
          </p:cNvPicPr>
          <p:nvPr/>
        </p:nvPicPr>
        <p:blipFill rotWithShape="1">
          <a:blip r:embed="rId2"/>
          <a:srcRect r="6923"/>
          <a:stretch/>
        </p:blipFill>
        <p:spPr>
          <a:xfrm>
            <a:off x="3681047" y="10"/>
            <a:ext cx="8510952" cy="685799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a:noFill/>
        </p:spPr>
      </p:pic>
      <p:sp>
        <p:nvSpPr>
          <p:cNvPr id="13" name="Title 4">
            <a:extLst>
              <a:ext uri="{FF2B5EF4-FFF2-40B4-BE49-F238E27FC236}">
                <a16:creationId xmlns:a16="http://schemas.microsoft.com/office/drawing/2014/main" id="{9649F7F7-A6DC-401E-9926-DCC4725D78EC}"/>
              </a:ext>
            </a:extLst>
          </p:cNvPr>
          <p:cNvSpPr>
            <a:spLocks noGrp="1"/>
          </p:cNvSpPr>
          <p:nvPr>
            <p:ph type="ctrTitle"/>
          </p:nvPr>
        </p:nvSpPr>
        <p:spPr>
          <a:xfrm>
            <a:off x="693683" y="879636"/>
            <a:ext cx="6192892" cy="1198179"/>
          </a:xfrm>
        </p:spPr>
        <p:txBody>
          <a:bodyPr vert="horz" wrap="square" lIns="320040" tIns="45720" rIns="91440" bIns="45720" rtlCol="0" anchor="ctr">
            <a:normAutofit/>
          </a:bodyPr>
          <a:lstStyle/>
          <a:p>
            <a:r>
              <a:rPr lang="en-US" kern="1200" cap="all" spc="300" baseline="0"/>
              <a:t>Model Selection</a:t>
            </a:r>
          </a:p>
        </p:txBody>
      </p:sp>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vert="horz" lIns="91440" tIns="45720" rIns="91440" bIns="45720" rtlCol="0"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12</a:t>
            </a:fld>
            <a:endParaRPr lang="en-US"/>
          </a:p>
        </p:txBody>
      </p:sp>
      <p:sp>
        <p:nvSpPr>
          <p:cNvPr id="2" name="TextBox 1">
            <a:extLst>
              <a:ext uri="{FF2B5EF4-FFF2-40B4-BE49-F238E27FC236}">
                <a16:creationId xmlns:a16="http://schemas.microsoft.com/office/drawing/2014/main" id="{D73871C1-A904-9245-A32D-62F61FD6F128}"/>
              </a:ext>
            </a:extLst>
          </p:cNvPr>
          <p:cNvSpPr txBox="1"/>
          <p:nvPr/>
        </p:nvSpPr>
        <p:spPr>
          <a:xfrm>
            <a:off x="916016" y="2551819"/>
            <a:ext cx="7632239" cy="3539265"/>
          </a:xfrm>
          <a:prstGeom prst="rect">
            <a:avLst/>
          </a:prstGeom>
        </p:spPr>
        <p:txBody>
          <a:bodyPr vert="horz" lIns="91440" tIns="45720" rIns="91440" bIns="45720" rtlCol="0">
            <a:normAutofit/>
          </a:bodyPr>
          <a:lstStyle/>
          <a:p>
            <a:pPr>
              <a:spcAft>
                <a:spcPts val="600"/>
              </a:spcAft>
            </a:pPr>
            <a:endParaRPr lang="en-US" sz="2000" dirty="0">
              <a:solidFill>
                <a:schemeClr val="tx2"/>
              </a:solidFill>
              <a:cs typeface="Angsana New" panose="02020603050405020304" pitchFamily="18" charset="-34"/>
            </a:endParaRPr>
          </a:p>
        </p:txBody>
      </p:sp>
    </p:spTree>
    <p:extLst>
      <p:ext uri="{BB962C8B-B14F-4D97-AF65-F5344CB8AC3E}">
        <p14:creationId xmlns:p14="http://schemas.microsoft.com/office/powerpoint/2010/main" val="4099125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15" name="Picture 14">
            <a:extLst>
              <a:ext uri="{FF2B5EF4-FFF2-40B4-BE49-F238E27FC236}">
                <a16:creationId xmlns:a16="http://schemas.microsoft.com/office/drawing/2014/main" id="{5431619E-DBA2-2D43-A5BA-48809C0D89D7}"/>
              </a:ext>
            </a:extLst>
          </p:cNvPr>
          <p:cNvPicPr>
            <a:picLocks noChangeAspect="1"/>
          </p:cNvPicPr>
          <p:nvPr/>
        </p:nvPicPr>
        <p:blipFill>
          <a:blip r:embed="rId2"/>
          <a:stretch>
            <a:fillRect/>
          </a:stretch>
        </p:blipFill>
        <p:spPr>
          <a:xfrm>
            <a:off x="5339393" y="1891448"/>
            <a:ext cx="6852607" cy="4464902"/>
          </a:xfrm>
          <a:prstGeom prst="rect">
            <a:avLst/>
          </a:prstGeom>
        </p:spPr>
      </p:pic>
      <p:pic>
        <p:nvPicPr>
          <p:cNvPr id="16" name="Picture 15">
            <a:extLst>
              <a:ext uri="{FF2B5EF4-FFF2-40B4-BE49-F238E27FC236}">
                <a16:creationId xmlns:a16="http://schemas.microsoft.com/office/drawing/2014/main" id="{D2183630-435A-3345-93C7-08EB7DEFB43E}"/>
              </a:ext>
            </a:extLst>
          </p:cNvPr>
          <p:cNvPicPr>
            <a:picLocks noChangeAspect="1"/>
          </p:cNvPicPr>
          <p:nvPr/>
        </p:nvPicPr>
        <p:blipFill>
          <a:blip r:embed="rId3"/>
          <a:stretch>
            <a:fillRect/>
          </a:stretch>
        </p:blipFill>
        <p:spPr>
          <a:xfrm>
            <a:off x="4089400" y="1202473"/>
            <a:ext cx="8102600" cy="647700"/>
          </a:xfrm>
          <a:prstGeom prst="rect">
            <a:avLst/>
          </a:prstGeom>
        </p:spPr>
      </p:pic>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8006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To create the simple model, first we introduced the variable with the highest correlation to Log GDP Per Capita into our regression</a:t>
            </a:r>
          </a:p>
          <a:p>
            <a:pPr marL="742950" lvl="1" indent="-285750">
              <a:buFont typeface="Arial" panose="020B0604020202020204" pitchFamily="34" charset="0"/>
              <a:buChar char="•"/>
            </a:pPr>
            <a:r>
              <a:rPr lang="en-US" dirty="0"/>
              <a:t>Loginf.mortality_per1000births</a:t>
            </a:r>
          </a:p>
          <a:p>
            <a:pPr marL="285750" indent="-285750">
              <a:buFont typeface="Arial" panose="020B0604020202020204" pitchFamily="34" charset="0"/>
              <a:buChar char="•"/>
            </a:pPr>
            <a:r>
              <a:rPr lang="en-US" dirty="0"/>
              <a:t>Checked the residuals of the model against the remaining variables to see if the residuals of the model can be explained by any of our variables.</a:t>
            </a:r>
          </a:p>
          <a:p>
            <a:pPr marL="742950" lvl="1" indent="-285750">
              <a:buFont typeface="Arial" panose="020B0604020202020204" pitchFamily="34" charset="0"/>
              <a:buChar char="•"/>
            </a:pPr>
            <a:r>
              <a:rPr lang="en-US" dirty="0"/>
              <a:t>LogAgriculture had a relationship with the first model</a:t>
            </a:r>
          </a:p>
          <a:p>
            <a:pPr marL="742950" lvl="1" indent="-285750">
              <a:buFont typeface="Arial" panose="020B0604020202020204" pitchFamily="34" charset="0"/>
              <a:buChar char="•"/>
            </a:pPr>
            <a:r>
              <a:rPr lang="en-US" dirty="0"/>
              <a:t>Phones_per1000 had relationship with the second model</a:t>
            </a:r>
          </a:p>
          <a:p>
            <a:pPr marL="742950" lvl="1" indent="-285750">
              <a:buFont typeface="Arial" panose="020B0604020202020204" pitchFamily="34" charset="0"/>
              <a:buChar char="•"/>
            </a:pPr>
            <a:r>
              <a:rPr lang="en-US" dirty="0"/>
              <a:t>The remaining variables looked random so we can stop the simple model here</a:t>
            </a:r>
          </a:p>
        </p:txBody>
      </p:sp>
      <p:sp>
        <p:nvSpPr>
          <p:cNvPr id="18" name="TextBox 17">
            <a:extLst>
              <a:ext uri="{FF2B5EF4-FFF2-40B4-BE49-F238E27FC236}">
                <a16:creationId xmlns:a16="http://schemas.microsoft.com/office/drawing/2014/main" id="{BBF29520-EB4B-0E48-9760-4C8F87B7CFB1}"/>
              </a:ext>
            </a:extLst>
          </p:cNvPr>
          <p:cNvSpPr txBox="1"/>
          <p:nvPr/>
        </p:nvSpPr>
        <p:spPr>
          <a:xfrm>
            <a:off x="5740400" y="740808"/>
            <a:ext cx="4800600" cy="461665"/>
          </a:xfrm>
          <a:prstGeom prst="rect">
            <a:avLst/>
          </a:prstGeom>
          <a:noFill/>
        </p:spPr>
        <p:txBody>
          <a:bodyPr wrap="square" rtlCol="0">
            <a:spAutoFit/>
          </a:bodyPr>
          <a:lstStyle/>
          <a:p>
            <a:pPr algn="ctr"/>
            <a:r>
              <a:rPr lang="en-US" sz="2400" dirty="0"/>
              <a:t>Simple Model</a:t>
            </a:r>
          </a:p>
        </p:txBody>
      </p:sp>
    </p:spTree>
    <p:extLst>
      <p:ext uri="{BB962C8B-B14F-4D97-AF65-F5344CB8AC3E}">
        <p14:creationId xmlns:p14="http://schemas.microsoft.com/office/powerpoint/2010/main" val="3574856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8082324" y="3858846"/>
            <a:ext cx="1539658"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800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QQ plot looks linear</a:t>
            </a:r>
          </a:p>
          <a:p>
            <a:pPr marL="285750" indent="-285750">
              <a:buFont typeface="Arial" panose="020B0604020202020204" pitchFamily="34" charset="0"/>
              <a:buChar char="•"/>
            </a:pPr>
            <a:r>
              <a:rPr lang="en-US" dirty="0"/>
              <a:t>The residual histogram also looks normally distributed. We don’t believe this model violates any model assumptions</a:t>
            </a:r>
          </a:p>
        </p:txBody>
      </p:sp>
      <p:sp>
        <p:nvSpPr>
          <p:cNvPr id="18" name="TextBox 17">
            <a:extLst>
              <a:ext uri="{FF2B5EF4-FFF2-40B4-BE49-F238E27FC236}">
                <a16:creationId xmlns:a16="http://schemas.microsoft.com/office/drawing/2014/main" id="{BBF29520-EB4B-0E48-9760-4C8F87B7CFB1}"/>
              </a:ext>
            </a:extLst>
          </p:cNvPr>
          <p:cNvSpPr txBox="1"/>
          <p:nvPr/>
        </p:nvSpPr>
        <p:spPr>
          <a:xfrm>
            <a:off x="5740400" y="740808"/>
            <a:ext cx="4800600" cy="461665"/>
          </a:xfrm>
          <a:prstGeom prst="rect">
            <a:avLst/>
          </a:prstGeom>
          <a:noFill/>
        </p:spPr>
        <p:txBody>
          <a:bodyPr wrap="square" rtlCol="0">
            <a:spAutoFit/>
          </a:bodyPr>
          <a:lstStyle/>
          <a:p>
            <a:pPr algn="ctr"/>
            <a:r>
              <a:rPr lang="en-US" sz="2400" dirty="0"/>
              <a:t>Simple Model – Residual Plots</a:t>
            </a:r>
          </a:p>
        </p:txBody>
      </p:sp>
      <p:pic>
        <p:nvPicPr>
          <p:cNvPr id="3" name="Picture 2">
            <a:extLst>
              <a:ext uri="{FF2B5EF4-FFF2-40B4-BE49-F238E27FC236}">
                <a16:creationId xmlns:a16="http://schemas.microsoft.com/office/drawing/2014/main" id="{9976F280-4FAC-A040-BBB7-925DB1E66128}"/>
              </a:ext>
            </a:extLst>
          </p:cNvPr>
          <p:cNvPicPr>
            <a:picLocks noChangeAspect="1"/>
          </p:cNvPicPr>
          <p:nvPr/>
        </p:nvPicPr>
        <p:blipFill>
          <a:blip r:embed="rId2"/>
          <a:stretch>
            <a:fillRect/>
          </a:stretch>
        </p:blipFill>
        <p:spPr>
          <a:xfrm>
            <a:off x="6438269" y="3124673"/>
            <a:ext cx="5175160" cy="3193814"/>
          </a:xfrm>
          <a:prstGeom prst="rect">
            <a:avLst/>
          </a:prstGeom>
        </p:spPr>
      </p:pic>
      <p:pic>
        <p:nvPicPr>
          <p:cNvPr id="8" name="Picture 7">
            <a:extLst>
              <a:ext uri="{FF2B5EF4-FFF2-40B4-BE49-F238E27FC236}">
                <a16:creationId xmlns:a16="http://schemas.microsoft.com/office/drawing/2014/main" id="{1E897ED1-03D5-5D4C-BAE9-349BC431C104}"/>
              </a:ext>
            </a:extLst>
          </p:cNvPr>
          <p:cNvPicPr>
            <a:picLocks noChangeAspect="1"/>
          </p:cNvPicPr>
          <p:nvPr/>
        </p:nvPicPr>
        <p:blipFill>
          <a:blip r:embed="rId3"/>
          <a:stretch>
            <a:fillRect/>
          </a:stretch>
        </p:blipFill>
        <p:spPr>
          <a:xfrm>
            <a:off x="578571" y="3162537"/>
            <a:ext cx="5175159" cy="3193813"/>
          </a:xfrm>
          <a:prstGeom prst="rect">
            <a:avLst/>
          </a:prstGeom>
        </p:spPr>
      </p:pic>
    </p:spTree>
    <p:extLst>
      <p:ext uri="{BB962C8B-B14F-4D97-AF65-F5344CB8AC3E}">
        <p14:creationId xmlns:p14="http://schemas.microsoft.com/office/powerpoint/2010/main" val="71644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80060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For the kitchen-sink model, the team placed all the variables into a regression and used a backward model selection method</a:t>
            </a:r>
          </a:p>
          <a:p>
            <a:pPr marL="742950" lvl="1" indent="-285750">
              <a:buFont typeface="Arial" panose="020B0604020202020204" pitchFamily="34" charset="0"/>
              <a:buChar char="•"/>
            </a:pPr>
            <a:r>
              <a:rPr lang="en-US" dirty="0"/>
              <a:t>Used AIC to find the final model</a:t>
            </a:r>
          </a:p>
          <a:p>
            <a:pPr marL="1200150" lvl="2" indent="-285750">
              <a:buFont typeface="Arial" panose="020B0604020202020204" pitchFamily="34" charset="0"/>
              <a:buChar char="•"/>
            </a:pPr>
            <a:r>
              <a:rPr lang="en-US" dirty="0"/>
              <a:t>AIC determines which model is the best model for our dataset</a:t>
            </a:r>
          </a:p>
          <a:p>
            <a:pPr marL="1657350" lvl="3" indent="-285750">
              <a:buFont typeface="Arial" panose="020B0604020202020204" pitchFamily="34" charset="0"/>
              <a:buChar char="•"/>
            </a:pPr>
            <a:r>
              <a:rPr lang="en-US" dirty="0"/>
              <a:t>AIC = - 2*log L + k * </a:t>
            </a:r>
            <a:r>
              <a:rPr lang="en-US" dirty="0" err="1"/>
              <a:t>edf</a:t>
            </a:r>
            <a:endParaRPr lang="en-US" dirty="0"/>
          </a:p>
          <a:p>
            <a:pPr marL="742950" lvl="1" indent="-285750">
              <a:buFont typeface="Arial" panose="020B0604020202020204" pitchFamily="34" charset="0"/>
              <a:buChar char="•"/>
            </a:pPr>
            <a:r>
              <a:rPr lang="en-US" dirty="0"/>
              <a:t>Final model with the lowest AIC score had 12 variables</a:t>
            </a:r>
          </a:p>
          <a:p>
            <a:pPr marL="1200150" lvl="2" indent="-285750">
              <a:buFont typeface="Arial" panose="020B0604020202020204" pitchFamily="34" charset="0"/>
              <a:buChar char="•"/>
            </a:pPr>
            <a:r>
              <a:rPr lang="en-US" dirty="0"/>
              <a:t>AIC score: -621.7977</a:t>
            </a:r>
          </a:p>
          <a:p>
            <a:pPr marL="285750" indent="-285750">
              <a:buFont typeface="Arial" panose="020B0604020202020204" pitchFamily="34" charset="0"/>
              <a:buChar char="•"/>
            </a:pPr>
            <a:r>
              <a:rPr lang="en-US" dirty="0"/>
              <a:t>Conducted 5-k cross fold validation on kitchen-sink model</a:t>
            </a:r>
          </a:p>
          <a:p>
            <a:pPr marL="742950" lvl="1" indent="-285750">
              <a:buFont typeface="Arial" panose="020B0604020202020204" pitchFamily="34" charset="0"/>
              <a:buChar char="•"/>
            </a:pPr>
            <a:r>
              <a:rPr lang="en-US" dirty="0"/>
              <a:t>Splits data into 5 equal parts, with 4 training parts and 1 testing part in each</a:t>
            </a:r>
          </a:p>
          <a:p>
            <a:pPr marL="742950" lvl="1" indent="-285750">
              <a:buFont typeface="Arial" panose="020B0604020202020204" pitchFamily="34" charset="0"/>
              <a:buChar char="•"/>
            </a:pPr>
            <a:r>
              <a:rPr lang="en-US" dirty="0"/>
              <a:t>Mean RMSE of all 5 data partition is 0.1765826</a:t>
            </a:r>
          </a:p>
          <a:p>
            <a:pPr lvl="1"/>
            <a:endParaRPr lang="en-US" dirty="0"/>
          </a:p>
        </p:txBody>
      </p:sp>
      <p:sp>
        <p:nvSpPr>
          <p:cNvPr id="18" name="TextBox 17">
            <a:extLst>
              <a:ext uri="{FF2B5EF4-FFF2-40B4-BE49-F238E27FC236}">
                <a16:creationId xmlns:a16="http://schemas.microsoft.com/office/drawing/2014/main" id="{BBF29520-EB4B-0E48-9760-4C8F87B7CFB1}"/>
              </a:ext>
            </a:extLst>
          </p:cNvPr>
          <p:cNvSpPr txBox="1"/>
          <p:nvPr/>
        </p:nvSpPr>
        <p:spPr>
          <a:xfrm>
            <a:off x="5740400" y="740808"/>
            <a:ext cx="4800600" cy="461665"/>
          </a:xfrm>
          <a:prstGeom prst="rect">
            <a:avLst/>
          </a:prstGeom>
          <a:noFill/>
        </p:spPr>
        <p:txBody>
          <a:bodyPr wrap="square" rtlCol="0">
            <a:spAutoFit/>
          </a:bodyPr>
          <a:lstStyle/>
          <a:p>
            <a:pPr algn="ctr"/>
            <a:r>
              <a:rPr lang="en-US" sz="2400" dirty="0"/>
              <a:t>Kitchen Sink Model</a:t>
            </a:r>
          </a:p>
        </p:txBody>
      </p:sp>
      <p:pic>
        <p:nvPicPr>
          <p:cNvPr id="2" name="Picture 1">
            <a:extLst>
              <a:ext uri="{FF2B5EF4-FFF2-40B4-BE49-F238E27FC236}">
                <a16:creationId xmlns:a16="http://schemas.microsoft.com/office/drawing/2014/main" id="{9A5036A4-A779-1940-8E7C-A49D20C6FFDD}"/>
              </a:ext>
            </a:extLst>
          </p:cNvPr>
          <p:cNvPicPr>
            <a:picLocks noChangeAspect="1"/>
          </p:cNvPicPr>
          <p:nvPr/>
        </p:nvPicPr>
        <p:blipFill>
          <a:blip r:embed="rId2"/>
          <a:stretch>
            <a:fillRect/>
          </a:stretch>
        </p:blipFill>
        <p:spPr>
          <a:xfrm>
            <a:off x="4816476" y="1155772"/>
            <a:ext cx="7404100" cy="1079500"/>
          </a:xfrm>
          <a:prstGeom prst="rect">
            <a:avLst/>
          </a:prstGeom>
        </p:spPr>
      </p:pic>
      <p:pic>
        <p:nvPicPr>
          <p:cNvPr id="4" name="Picture 3">
            <a:extLst>
              <a:ext uri="{FF2B5EF4-FFF2-40B4-BE49-F238E27FC236}">
                <a16:creationId xmlns:a16="http://schemas.microsoft.com/office/drawing/2014/main" id="{FA8BA1AC-D959-024E-AC9A-984E7DCEB328}"/>
              </a:ext>
            </a:extLst>
          </p:cNvPr>
          <p:cNvPicPr>
            <a:picLocks noChangeAspect="1"/>
          </p:cNvPicPr>
          <p:nvPr/>
        </p:nvPicPr>
        <p:blipFill>
          <a:blip r:embed="rId3"/>
          <a:stretch>
            <a:fillRect/>
          </a:stretch>
        </p:blipFill>
        <p:spPr>
          <a:xfrm>
            <a:off x="5914490" y="2272157"/>
            <a:ext cx="6277510" cy="4585843"/>
          </a:xfrm>
          <a:prstGeom prst="rect">
            <a:avLst/>
          </a:prstGeom>
        </p:spPr>
      </p:pic>
    </p:spTree>
    <p:extLst>
      <p:ext uri="{BB962C8B-B14F-4D97-AF65-F5344CB8AC3E}">
        <p14:creationId xmlns:p14="http://schemas.microsoft.com/office/powerpoint/2010/main" val="1862817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8082324" y="3858846"/>
            <a:ext cx="1539658" cy="365125"/>
          </a:xfrm>
        </p:spPr>
        <p:txBody>
          <a:bodyPr anchor="ctr">
            <a:normAutofit/>
          </a:bodyPr>
          <a:lstStyle/>
          <a:p>
            <a:pPr>
              <a:spcAft>
                <a:spcPts val="600"/>
              </a:spcAft>
            </a:pPr>
            <a:fld id="{294A09A9-5501-47C1-A89A-A340965A2BE2}" type="slidenum">
              <a:rPr lang="en-US" smtClean="0"/>
              <a:pPr>
                <a:spcAft>
                  <a:spcPts val="600"/>
                </a:spcAft>
              </a:pPr>
              <a:t>16</a:t>
            </a:fld>
            <a:endParaRPr lang="en-US"/>
          </a:p>
        </p:txBody>
      </p:sp>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800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QQ plot looks linear</a:t>
            </a:r>
          </a:p>
          <a:p>
            <a:pPr marL="285750" indent="-285750">
              <a:buFont typeface="Arial" panose="020B0604020202020204" pitchFamily="34" charset="0"/>
              <a:buChar char="•"/>
            </a:pPr>
            <a:r>
              <a:rPr lang="en-US" dirty="0"/>
              <a:t>The residual histogram also looks normally distributed. We don’t believe this model violates any model assumptions</a:t>
            </a:r>
          </a:p>
        </p:txBody>
      </p:sp>
      <p:sp>
        <p:nvSpPr>
          <p:cNvPr id="18" name="TextBox 17">
            <a:extLst>
              <a:ext uri="{FF2B5EF4-FFF2-40B4-BE49-F238E27FC236}">
                <a16:creationId xmlns:a16="http://schemas.microsoft.com/office/drawing/2014/main" id="{BBF29520-EB4B-0E48-9760-4C8F87B7CFB1}"/>
              </a:ext>
            </a:extLst>
          </p:cNvPr>
          <p:cNvSpPr txBox="1"/>
          <p:nvPr/>
        </p:nvSpPr>
        <p:spPr>
          <a:xfrm>
            <a:off x="5740400" y="740808"/>
            <a:ext cx="4800600" cy="461665"/>
          </a:xfrm>
          <a:prstGeom prst="rect">
            <a:avLst/>
          </a:prstGeom>
          <a:noFill/>
        </p:spPr>
        <p:txBody>
          <a:bodyPr wrap="square" rtlCol="0">
            <a:spAutoFit/>
          </a:bodyPr>
          <a:lstStyle/>
          <a:p>
            <a:pPr algn="ctr"/>
            <a:r>
              <a:rPr lang="en-US" sz="2400" dirty="0"/>
              <a:t>Kitchen Sink Model – Residual Plots</a:t>
            </a:r>
          </a:p>
        </p:txBody>
      </p:sp>
      <p:pic>
        <p:nvPicPr>
          <p:cNvPr id="18434" name="Picture 2">
            <a:extLst>
              <a:ext uri="{FF2B5EF4-FFF2-40B4-BE49-F238E27FC236}">
                <a16:creationId xmlns:a16="http://schemas.microsoft.com/office/drawing/2014/main" id="{A1A2E48D-63E3-8A44-9909-BBED81B33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666" y="3162535"/>
            <a:ext cx="4471339" cy="31938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C93137-B030-F047-8A52-075D799F2AC5}"/>
              </a:ext>
            </a:extLst>
          </p:cNvPr>
          <p:cNvPicPr>
            <a:picLocks noChangeAspect="1"/>
          </p:cNvPicPr>
          <p:nvPr/>
        </p:nvPicPr>
        <p:blipFill>
          <a:blip r:embed="rId3"/>
          <a:stretch>
            <a:fillRect/>
          </a:stretch>
        </p:blipFill>
        <p:spPr>
          <a:xfrm>
            <a:off x="520177" y="3162536"/>
            <a:ext cx="5175159" cy="3193813"/>
          </a:xfrm>
          <a:prstGeom prst="rect">
            <a:avLst/>
          </a:prstGeom>
        </p:spPr>
      </p:pic>
    </p:spTree>
    <p:extLst>
      <p:ext uri="{BB962C8B-B14F-4D97-AF65-F5344CB8AC3E}">
        <p14:creationId xmlns:p14="http://schemas.microsoft.com/office/powerpoint/2010/main" val="156863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17</a:t>
            </a:fld>
            <a:endParaRPr lang="en-US"/>
          </a:p>
        </p:txBody>
      </p:sp>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800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Performed a greedy forward stepwise selection on 17 variables</a:t>
            </a:r>
          </a:p>
          <a:p>
            <a:pPr marL="285750" indent="-285750">
              <a:buFont typeface="Arial" panose="020B0604020202020204" pitchFamily="34" charset="0"/>
              <a:buChar char="•"/>
            </a:pPr>
            <a:r>
              <a:rPr lang="en-US" dirty="0"/>
              <a:t>Model starts with a null set and adds the best predictor variables until RMSE stops improving</a:t>
            </a:r>
          </a:p>
          <a:p>
            <a:pPr marL="285750" indent="-285750">
              <a:buFont typeface="Arial" panose="020B0604020202020204" pitchFamily="34" charset="0"/>
              <a:buChar char="•"/>
            </a:pPr>
            <a:r>
              <a:rPr lang="en-US" dirty="0"/>
              <a:t>5 variables were chosen the rest were dropped</a:t>
            </a:r>
          </a:p>
          <a:p>
            <a:pPr marL="285750" indent="-285750">
              <a:buFont typeface="Arial" panose="020B0604020202020204" pitchFamily="34" charset="0"/>
              <a:buChar char="•"/>
            </a:pPr>
            <a:r>
              <a:rPr lang="en-US" dirty="0"/>
              <a:t>RMSE on validation set 0.1430894</a:t>
            </a:r>
          </a:p>
          <a:p>
            <a:pPr marL="285750" indent="-285750">
              <a:buFont typeface="Arial" panose="020B0604020202020204" pitchFamily="34" charset="0"/>
              <a:buChar char="•"/>
            </a:pPr>
            <a:r>
              <a:rPr lang="en-US" dirty="0"/>
              <a:t>RMSE on test set 0.215647</a:t>
            </a:r>
          </a:p>
        </p:txBody>
      </p:sp>
      <p:sp>
        <p:nvSpPr>
          <p:cNvPr id="18" name="TextBox 17">
            <a:extLst>
              <a:ext uri="{FF2B5EF4-FFF2-40B4-BE49-F238E27FC236}">
                <a16:creationId xmlns:a16="http://schemas.microsoft.com/office/drawing/2014/main" id="{BBF29520-EB4B-0E48-9760-4C8F87B7CFB1}"/>
              </a:ext>
            </a:extLst>
          </p:cNvPr>
          <p:cNvSpPr txBox="1"/>
          <p:nvPr/>
        </p:nvSpPr>
        <p:spPr>
          <a:xfrm>
            <a:off x="5740400" y="740808"/>
            <a:ext cx="4800600" cy="461665"/>
          </a:xfrm>
          <a:prstGeom prst="rect">
            <a:avLst/>
          </a:prstGeom>
          <a:noFill/>
        </p:spPr>
        <p:txBody>
          <a:bodyPr wrap="square" rtlCol="0">
            <a:spAutoFit/>
          </a:bodyPr>
          <a:lstStyle/>
          <a:p>
            <a:pPr algn="ctr"/>
            <a:r>
              <a:rPr lang="en-US" sz="2400" dirty="0"/>
              <a:t>Forward Stepwise Model</a:t>
            </a:r>
          </a:p>
        </p:txBody>
      </p:sp>
      <p:pic>
        <p:nvPicPr>
          <p:cNvPr id="3" name="Picture 2">
            <a:extLst>
              <a:ext uri="{FF2B5EF4-FFF2-40B4-BE49-F238E27FC236}">
                <a16:creationId xmlns:a16="http://schemas.microsoft.com/office/drawing/2014/main" id="{ED66F675-8FC7-6A46-A06C-7DA5C9AD3893}"/>
              </a:ext>
            </a:extLst>
          </p:cNvPr>
          <p:cNvPicPr>
            <a:picLocks noChangeAspect="1"/>
          </p:cNvPicPr>
          <p:nvPr/>
        </p:nvPicPr>
        <p:blipFill>
          <a:blip r:embed="rId2"/>
          <a:stretch>
            <a:fillRect/>
          </a:stretch>
        </p:blipFill>
        <p:spPr>
          <a:xfrm>
            <a:off x="4521200" y="1202473"/>
            <a:ext cx="7670800" cy="685800"/>
          </a:xfrm>
          <a:prstGeom prst="rect">
            <a:avLst/>
          </a:prstGeom>
        </p:spPr>
      </p:pic>
      <p:pic>
        <p:nvPicPr>
          <p:cNvPr id="8" name="Picture 7">
            <a:extLst>
              <a:ext uri="{FF2B5EF4-FFF2-40B4-BE49-F238E27FC236}">
                <a16:creationId xmlns:a16="http://schemas.microsoft.com/office/drawing/2014/main" id="{FFEB515C-C9F6-9F40-8A12-09E5505863F0}"/>
              </a:ext>
            </a:extLst>
          </p:cNvPr>
          <p:cNvPicPr>
            <a:picLocks noChangeAspect="1"/>
          </p:cNvPicPr>
          <p:nvPr/>
        </p:nvPicPr>
        <p:blipFill>
          <a:blip r:embed="rId3"/>
          <a:stretch>
            <a:fillRect/>
          </a:stretch>
        </p:blipFill>
        <p:spPr>
          <a:xfrm>
            <a:off x="5026908" y="1888273"/>
            <a:ext cx="7165092" cy="4969727"/>
          </a:xfrm>
          <a:prstGeom prst="rect">
            <a:avLst/>
          </a:prstGeom>
        </p:spPr>
      </p:pic>
    </p:spTree>
    <p:extLst>
      <p:ext uri="{BB962C8B-B14F-4D97-AF65-F5344CB8AC3E}">
        <p14:creationId xmlns:p14="http://schemas.microsoft.com/office/powerpoint/2010/main" val="2837363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ooter Placeholder 5">
            <a:extLst>
              <a:ext uri="{FF2B5EF4-FFF2-40B4-BE49-F238E27FC236}">
                <a16:creationId xmlns:a16="http://schemas.microsoft.com/office/drawing/2014/main" id="{10D58345-AC6B-784B-A557-201CB0572C3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Discovering the determinants of economic growth</a:t>
            </a: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a:extLst>
              <a:ext uri="{FF2B5EF4-FFF2-40B4-BE49-F238E27FC236}">
                <a16:creationId xmlns:a16="http://schemas.microsoft.com/office/drawing/2014/main" id="{514EEEE1-81C3-0747-80AE-CAB5ABD9E0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0150" y="643467"/>
            <a:ext cx="7791699" cy="5571065"/>
          </a:xfrm>
          <a:prstGeom prst="rect">
            <a:avLst/>
          </a:prstGeom>
          <a:solidFill>
            <a:srgbClr val="FFFFFF"/>
          </a:solidFill>
          <a:ln>
            <a:noFill/>
          </a:ln>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hidden="1">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fld id="{95937ADF-F9E1-BA4B-9DD9-49C1B8F55FAB}" type="datetime1">
              <a:rPr lang="en-US" smtClean="0"/>
              <a:pPr>
                <a:spcAft>
                  <a:spcPts val="600"/>
                </a:spcAft>
              </a:pPr>
              <a:t>2/9/22</a:t>
            </a:fld>
            <a:endParaRPr lang="en-US" dirty="0"/>
          </a:p>
        </p:txBody>
      </p:sp>
      <p:sp>
        <p:nvSpPr>
          <p:cNvPr id="7" name="Slide Number Placeholder 6" hidden="1">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18</a:t>
            </a:fld>
            <a:endParaRPr lang="en-US"/>
          </a:p>
        </p:txBody>
      </p:sp>
    </p:spTree>
    <p:extLst>
      <p:ext uri="{BB962C8B-B14F-4D97-AF65-F5344CB8AC3E}">
        <p14:creationId xmlns:p14="http://schemas.microsoft.com/office/powerpoint/2010/main" val="331475825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fld id="{95937ADF-F9E1-BA4B-9DD9-49C1B8F55FAB}" type="datetime1">
              <a:rPr lang="en-US" smtClean="0"/>
              <a:pPr>
                <a:spcAft>
                  <a:spcPts val="600"/>
                </a:spcAft>
              </a:pPr>
              <a:t>2/9/22</a:t>
            </a:fld>
            <a:endParaRPr lang="en-US" dirty="0"/>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8082324" y="3858846"/>
            <a:ext cx="1539658" cy="365125"/>
          </a:xfrm>
        </p:spPr>
        <p:txBody>
          <a:bodyPr anchor="ctr">
            <a:normAutofit/>
          </a:bodyPr>
          <a:lstStyle/>
          <a:p>
            <a:pPr>
              <a:spcAft>
                <a:spcPts val="600"/>
              </a:spcAft>
            </a:pPr>
            <a:fld id="{294A09A9-5501-47C1-A89A-A340965A2BE2}" type="slidenum">
              <a:rPr lang="en-US" smtClean="0"/>
              <a:pPr>
                <a:spcAft>
                  <a:spcPts val="600"/>
                </a:spcAft>
              </a:pPr>
              <a:t>19</a:t>
            </a:fld>
            <a:endParaRPr lang="en-US"/>
          </a:p>
        </p:txBody>
      </p:sp>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93914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QQ plot looks linear</a:t>
            </a:r>
          </a:p>
          <a:p>
            <a:pPr marL="285750" indent="-285750">
              <a:buFont typeface="Arial" panose="020B0604020202020204" pitchFamily="34" charset="0"/>
              <a:buChar char="•"/>
            </a:pPr>
            <a:r>
              <a:rPr lang="en-US" dirty="0"/>
              <a:t>The residual histogram also looks normally distributed. We don’t believe this model violates any model assumptions</a:t>
            </a:r>
          </a:p>
        </p:txBody>
      </p:sp>
      <p:sp>
        <p:nvSpPr>
          <p:cNvPr id="18" name="TextBox 17">
            <a:extLst>
              <a:ext uri="{FF2B5EF4-FFF2-40B4-BE49-F238E27FC236}">
                <a16:creationId xmlns:a16="http://schemas.microsoft.com/office/drawing/2014/main" id="{BBF29520-EB4B-0E48-9760-4C8F87B7CFB1}"/>
              </a:ext>
            </a:extLst>
          </p:cNvPr>
          <p:cNvSpPr txBox="1"/>
          <p:nvPr/>
        </p:nvSpPr>
        <p:spPr>
          <a:xfrm>
            <a:off x="4973783" y="740808"/>
            <a:ext cx="5567217" cy="461665"/>
          </a:xfrm>
          <a:prstGeom prst="rect">
            <a:avLst/>
          </a:prstGeom>
          <a:noFill/>
        </p:spPr>
        <p:txBody>
          <a:bodyPr wrap="square" rtlCol="0">
            <a:spAutoFit/>
          </a:bodyPr>
          <a:lstStyle/>
          <a:p>
            <a:pPr algn="ctr"/>
            <a:r>
              <a:rPr lang="en-US" sz="2400" dirty="0"/>
              <a:t>Forward Stepwise Model – Residual Plots</a:t>
            </a:r>
          </a:p>
        </p:txBody>
      </p:sp>
      <p:pic>
        <p:nvPicPr>
          <p:cNvPr id="3" name="Picture 2">
            <a:extLst>
              <a:ext uri="{FF2B5EF4-FFF2-40B4-BE49-F238E27FC236}">
                <a16:creationId xmlns:a16="http://schemas.microsoft.com/office/drawing/2014/main" id="{C31D5A33-0B9B-6F45-9291-A65D38B400DA}"/>
              </a:ext>
            </a:extLst>
          </p:cNvPr>
          <p:cNvPicPr>
            <a:picLocks noChangeAspect="1"/>
          </p:cNvPicPr>
          <p:nvPr/>
        </p:nvPicPr>
        <p:blipFill>
          <a:blip r:embed="rId2"/>
          <a:stretch>
            <a:fillRect/>
          </a:stretch>
        </p:blipFill>
        <p:spPr>
          <a:xfrm>
            <a:off x="6588136" y="3100708"/>
            <a:ext cx="5430681" cy="3351505"/>
          </a:xfrm>
          <a:prstGeom prst="rect">
            <a:avLst/>
          </a:prstGeom>
        </p:spPr>
      </p:pic>
      <p:pic>
        <p:nvPicPr>
          <p:cNvPr id="9" name="Picture 8">
            <a:extLst>
              <a:ext uri="{FF2B5EF4-FFF2-40B4-BE49-F238E27FC236}">
                <a16:creationId xmlns:a16="http://schemas.microsoft.com/office/drawing/2014/main" id="{AE3F9F82-210C-6A4A-9183-7C1C0C16B8F8}"/>
              </a:ext>
            </a:extLst>
          </p:cNvPr>
          <p:cNvPicPr>
            <a:picLocks noChangeAspect="1"/>
          </p:cNvPicPr>
          <p:nvPr/>
        </p:nvPicPr>
        <p:blipFill>
          <a:blip r:embed="rId3"/>
          <a:stretch>
            <a:fillRect/>
          </a:stretch>
        </p:blipFill>
        <p:spPr>
          <a:xfrm>
            <a:off x="530596" y="3100707"/>
            <a:ext cx="5430681" cy="3351506"/>
          </a:xfrm>
          <a:prstGeom prst="rect">
            <a:avLst/>
          </a:prstGeom>
        </p:spPr>
      </p:pic>
    </p:spTree>
    <p:extLst>
      <p:ext uri="{BB962C8B-B14F-4D97-AF65-F5344CB8AC3E}">
        <p14:creationId xmlns:p14="http://schemas.microsoft.com/office/powerpoint/2010/main" val="50636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AF48BA31-127A-7842-A868-AE84A2B0F942}"/>
              </a:ext>
            </a:extLst>
          </p:cNvPr>
          <p:cNvSpPr>
            <a:spLocks noGrp="1"/>
          </p:cNvSpPr>
          <p:nvPr>
            <p:ph type="dt" sz="half" idx="10"/>
          </p:nvPr>
        </p:nvSpPr>
        <p:spPr/>
        <p:txBody>
          <a:bodyPr anchor="ctr">
            <a:normAutofit/>
          </a:bodyPr>
          <a:lstStyle/>
          <a:p>
            <a:pPr>
              <a:spcAft>
                <a:spcPts val="600"/>
              </a:spcAft>
            </a:pPr>
            <a:r>
              <a:rPr lang="en-US" dirty="0"/>
              <a:t>12/15/21</a:t>
            </a:r>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p:txBody>
          <a:bodyPr anchor="ctr">
            <a:normAutofit fontScale="92500" lnSpcReduction="10000"/>
          </a:bodyPr>
          <a:lstStyle/>
          <a:p>
            <a:pPr algn="ctr">
              <a:spcAft>
                <a:spcPts val="600"/>
              </a:spcAft>
            </a:pPr>
            <a:r>
              <a:rPr lang="en-US" dirty="0"/>
              <a:t>Discovering the determinants of economic growth</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2</a:t>
            </a:fld>
            <a:endParaRPr lang="en-US"/>
          </a:p>
        </p:txBody>
      </p:sp>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p:txBody>
          <a:bodyPr wrap="square" anchor="ctr">
            <a:normAutofit/>
          </a:bodyPr>
          <a:lstStyle/>
          <a:p>
            <a:r>
              <a:rPr lang="en-US" sz="2800"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p:txBody>
          <a:bodyPr vert="horz" lIns="91440" tIns="45720" rIns="91440" bIns="45720" rtlCol="0">
            <a:normAutofit/>
          </a:bodyPr>
          <a:lstStyle/>
          <a:p>
            <a:r>
              <a:rPr lang="en-US" dirty="0"/>
              <a:t>Introduction of Project</a:t>
            </a:r>
          </a:p>
          <a:p>
            <a:r>
              <a:rPr lang="en-US" dirty="0"/>
              <a:t>The Dataset</a:t>
            </a:r>
          </a:p>
          <a:p>
            <a:r>
              <a:rPr lang="en-US" dirty="0"/>
              <a:t>Exploratory Data Analysis</a:t>
            </a:r>
          </a:p>
          <a:p>
            <a:r>
              <a:rPr lang="en-US" dirty="0"/>
              <a:t>Model Selection</a:t>
            </a:r>
          </a:p>
          <a:p>
            <a:r>
              <a:rPr lang="en-US" dirty="0"/>
              <a:t>Summary</a:t>
            </a:r>
          </a:p>
          <a:p>
            <a:r>
              <a:rPr lang="en-US" dirty="0"/>
              <a:t>Appendix</a:t>
            </a:r>
          </a:p>
        </p:txBody>
      </p:sp>
      <p:pic>
        <p:nvPicPr>
          <p:cNvPr id="53" name="Picture 52" descr="Writing an appointment on a paper agenda">
            <a:extLst>
              <a:ext uri="{FF2B5EF4-FFF2-40B4-BE49-F238E27FC236}">
                <a16:creationId xmlns:a16="http://schemas.microsoft.com/office/drawing/2014/main" id="{BB73C986-33F7-43C4-A08F-9E19CA85A5FA}"/>
              </a:ext>
            </a:extLst>
          </p:cNvPr>
          <p:cNvPicPr>
            <a:picLocks noChangeAspect="1"/>
          </p:cNvPicPr>
          <p:nvPr/>
        </p:nvPicPr>
        <p:blipFill rotWithShape="1">
          <a:blip r:embed="rId2"/>
          <a:srcRect r="44222" b="-1"/>
          <a:stretch/>
        </p:blipFill>
        <p:spPr>
          <a:xfrm>
            <a:off x="6461342" y="10"/>
            <a:ext cx="5730658" cy="685799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a:noFill/>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fld id="{95937ADF-F9E1-BA4B-9DD9-49C1B8F55FAB}" type="datetime1">
              <a:rPr lang="en-US" smtClean="0"/>
              <a:pPr>
                <a:spcAft>
                  <a:spcPts val="600"/>
                </a:spcAft>
              </a:pPr>
              <a:t>2/9/22</a:t>
            </a:fld>
            <a:endParaRPr lang="en-US" dirty="0"/>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20</a:t>
            </a:fld>
            <a:endParaRPr lang="en-US"/>
          </a:p>
        </p:txBody>
      </p:sp>
      <p:sp>
        <p:nvSpPr>
          <p:cNvPr id="17" name="TextBox 16">
            <a:extLst>
              <a:ext uri="{FF2B5EF4-FFF2-40B4-BE49-F238E27FC236}">
                <a16:creationId xmlns:a16="http://schemas.microsoft.com/office/drawing/2014/main" id="{231E920D-1E6A-AF44-BFC7-148D06D74A95}"/>
              </a:ext>
            </a:extLst>
          </p:cNvPr>
          <p:cNvSpPr txBox="1"/>
          <p:nvPr/>
        </p:nvSpPr>
        <p:spPr>
          <a:xfrm>
            <a:off x="173183" y="1962208"/>
            <a:ext cx="4800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Preformed a greedy random forest with all the variables</a:t>
            </a:r>
          </a:p>
          <a:p>
            <a:pPr marL="285750" indent="-285750">
              <a:buFont typeface="Arial" panose="020B0604020202020204" pitchFamily="34" charset="0"/>
              <a:buChar char="•"/>
            </a:pPr>
            <a:r>
              <a:rPr lang="en-US" dirty="0"/>
              <a:t>500 decision trees and new data frame</a:t>
            </a:r>
          </a:p>
          <a:p>
            <a:pPr marL="285750" indent="-285750">
              <a:buFont typeface="Arial" panose="020B0604020202020204" pitchFamily="34" charset="0"/>
              <a:buChar char="•"/>
            </a:pPr>
            <a:r>
              <a:rPr lang="en-US" dirty="0"/>
              <a:t>RMSE on validation set 0.084405</a:t>
            </a:r>
          </a:p>
          <a:p>
            <a:pPr marL="285750" indent="-285750">
              <a:buFont typeface="Arial" panose="020B0604020202020204" pitchFamily="34" charset="0"/>
              <a:buChar char="•"/>
            </a:pPr>
            <a:r>
              <a:rPr lang="en-US" dirty="0"/>
              <a:t>RMSE on test set 0.06962556</a:t>
            </a:r>
          </a:p>
          <a:p>
            <a:pPr marL="285750" indent="-285750">
              <a:buFont typeface="Arial" panose="020B0604020202020204" pitchFamily="34" charset="0"/>
              <a:buChar char="•"/>
            </a:pPr>
            <a:r>
              <a:rPr lang="en-US" dirty="0"/>
              <a:t>Very strong model!</a:t>
            </a:r>
          </a:p>
        </p:txBody>
      </p:sp>
      <p:sp>
        <p:nvSpPr>
          <p:cNvPr id="18" name="TextBox 17">
            <a:extLst>
              <a:ext uri="{FF2B5EF4-FFF2-40B4-BE49-F238E27FC236}">
                <a16:creationId xmlns:a16="http://schemas.microsoft.com/office/drawing/2014/main" id="{BBF29520-EB4B-0E48-9760-4C8F87B7CFB1}"/>
              </a:ext>
            </a:extLst>
          </p:cNvPr>
          <p:cNvSpPr txBox="1"/>
          <p:nvPr/>
        </p:nvSpPr>
        <p:spPr>
          <a:xfrm>
            <a:off x="3695700" y="543468"/>
            <a:ext cx="4800600" cy="461665"/>
          </a:xfrm>
          <a:prstGeom prst="rect">
            <a:avLst/>
          </a:prstGeom>
          <a:noFill/>
        </p:spPr>
        <p:txBody>
          <a:bodyPr wrap="square" rtlCol="0">
            <a:spAutoFit/>
          </a:bodyPr>
          <a:lstStyle/>
          <a:p>
            <a:pPr algn="ctr"/>
            <a:r>
              <a:rPr lang="en-US" sz="2400" dirty="0"/>
              <a:t>Random Forest Model</a:t>
            </a:r>
          </a:p>
        </p:txBody>
      </p:sp>
      <p:pic>
        <p:nvPicPr>
          <p:cNvPr id="2" name="Picture 1">
            <a:extLst>
              <a:ext uri="{FF2B5EF4-FFF2-40B4-BE49-F238E27FC236}">
                <a16:creationId xmlns:a16="http://schemas.microsoft.com/office/drawing/2014/main" id="{D2496319-6088-2A49-B8B8-C873F303C2C1}"/>
              </a:ext>
            </a:extLst>
          </p:cNvPr>
          <p:cNvPicPr>
            <a:picLocks noChangeAspect="1"/>
          </p:cNvPicPr>
          <p:nvPr/>
        </p:nvPicPr>
        <p:blipFill>
          <a:blip r:embed="rId2"/>
          <a:stretch>
            <a:fillRect/>
          </a:stretch>
        </p:blipFill>
        <p:spPr>
          <a:xfrm>
            <a:off x="4673600" y="1160477"/>
            <a:ext cx="7518400" cy="317500"/>
          </a:xfrm>
          <a:prstGeom prst="rect">
            <a:avLst/>
          </a:prstGeom>
        </p:spPr>
      </p:pic>
      <p:pic>
        <p:nvPicPr>
          <p:cNvPr id="23554" name="Picture 2">
            <a:extLst>
              <a:ext uri="{FF2B5EF4-FFF2-40B4-BE49-F238E27FC236}">
                <a16:creationId xmlns:a16="http://schemas.microsoft.com/office/drawing/2014/main" id="{C3FD0AD3-28D0-1647-B24F-9B5240158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4" y="1489364"/>
            <a:ext cx="5368636" cy="53686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3AA2EB-B1D6-C648-8698-9BCE917B5A0C}"/>
              </a:ext>
            </a:extLst>
          </p:cNvPr>
          <p:cNvPicPr>
            <a:picLocks noChangeAspect="1"/>
          </p:cNvPicPr>
          <p:nvPr/>
        </p:nvPicPr>
        <p:blipFill>
          <a:blip r:embed="rId4"/>
          <a:stretch>
            <a:fillRect/>
          </a:stretch>
        </p:blipFill>
        <p:spPr>
          <a:xfrm>
            <a:off x="173183" y="3923767"/>
            <a:ext cx="6438900" cy="2235200"/>
          </a:xfrm>
          <a:prstGeom prst="rect">
            <a:avLst/>
          </a:prstGeom>
        </p:spPr>
      </p:pic>
    </p:spTree>
    <p:extLst>
      <p:ext uri="{BB962C8B-B14F-4D97-AF65-F5344CB8AC3E}">
        <p14:creationId xmlns:p14="http://schemas.microsoft.com/office/powerpoint/2010/main" val="413645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fld id="{95937ADF-F9E1-BA4B-9DD9-49C1B8F55FAB}" type="datetime1">
              <a:rPr lang="en-US" smtClean="0"/>
              <a:pPr>
                <a:spcAft>
                  <a:spcPts val="600"/>
                </a:spcAft>
              </a:pPr>
              <a:t>2/9/22</a:t>
            </a:fld>
            <a:endParaRPr lang="en-US" dirty="0"/>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8082324" y="3858846"/>
            <a:ext cx="1539658" cy="365125"/>
          </a:xfrm>
        </p:spPr>
        <p:txBody>
          <a:bodyPr anchor="ctr">
            <a:normAutofit/>
          </a:bodyPr>
          <a:lstStyle/>
          <a:p>
            <a:pPr>
              <a:spcAft>
                <a:spcPts val="600"/>
              </a:spcAft>
            </a:pPr>
            <a:fld id="{294A09A9-5501-47C1-A89A-A340965A2BE2}" type="slidenum">
              <a:rPr lang="en-US" smtClean="0"/>
              <a:pPr>
                <a:spcAft>
                  <a:spcPts val="600"/>
                </a:spcAft>
              </a:pPr>
              <a:t>21</a:t>
            </a:fld>
            <a:endParaRPr lang="en-US"/>
          </a:p>
        </p:txBody>
      </p:sp>
      <p:sp>
        <p:nvSpPr>
          <p:cNvPr id="18" name="TextBox 17">
            <a:extLst>
              <a:ext uri="{FF2B5EF4-FFF2-40B4-BE49-F238E27FC236}">
                <a16:creationId xmlns:a16="http://schemas.microsoft.com/office/drawing/2014/main" id="{BBF29520-EB4B-0E48-9760-4C8F87B7CFB1}"/>
              </a:ext>
            </a:extLst>
          </p:cNvPr>
          <p:cNvSpPr txBox="1"/>
          <p:nvPr/>
        </p:nvSpPr>
        <p:spPr>
          <a:xfrm>
            <a:off x="4633912" y="430426"/>
            <a:ext cx="2924175" cy="461665"/>
          </a:xfrm>
          <a:prstGeom prst="rect">
            <a:avLst/>
          </a:prstGeom>
          <a:noFill/>
        </p:spPr>
        <p:txBody>
          <a:bodyPr wrap="square" rtlCol="0">
            <a:spAutoFit/>
          </a:bodyPr>
          <a:lstStyle/>
          <a:p>
            <a:pPr algn="ctr"/>
            <a:r>
              <a:rPr lang="en-US" sz="2400" dirty="0"/>
              <a:t>Random Forest Model</a:t>
            </a:r>
          </a:p>
        </p:txBody>
      </p:sp>
      <p:pic>
        <p:nvPicPr>
          <p:cNvPr id="24578" name="Picture 2">
            <a:extLst>
              <a:ext uri="{FF2B5EF4-FFF2-40B4-BE49-F238E27FC236}">
                <a16:creationId xmlns:a16="http://schemas.microsoft.com/office/drawing/2014/main" id="{020BD147-9722-7645-B32D-E2F37AFD3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783" y="1307589"/>
            <a:ext cx="5567217" cy="55672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2A499E2-E420-B345-9D4E-0CE1221E222C}"/>
              </a:ext>
            </a:extLst>
          </p:cNvPr>
          <p:cNvPicPr>
            <a:picLocks noChangeAspect="1"/>
          </p:cNvPicPr>
          <p:nvPr/>
        </p:nvPicPr>
        <p:blipFill>
          <a:blip r:embed="rId3"/>
          <a:stretch>
            <a:fillRect/>
          </a:stretch>
        </p:blipFill>
        <p:spPr>
          <a:xfrm>
            <a:off x="454560" y="1307589"/>
            <a:ext cx="4976467" cy="5546292"/>
          </a:xfrm>
          <a:prstGeom prst="rect">
            <a:avLst/>
          </a:prstGeom>
        </p:spPr>
      </p:pic>
      <p:sp>
        <p:nvSpPr>
          <p:cNvPr id="4" name="TextBox 3">
            <a:extLst>
              <a:ext uri="{FF2B5EF4-FFF2-40B4-BE49-F238E27FC236}">
                <a16:creationId xmlns:a16="http://schemas.microsoft.com/office/drawing/2014/main" id="{FF10834A-6A01-3645-B2FB-FBCCA15B87BF}"/>
              </a:ext>
            </a:extLst>
          </p:cNvPr>
          <p:cNvSpPr txBox="1"/>
          <p:nvPr/>
        </p:nvSpPr>
        <p:spPr>
          <a:xfrm>
            <a:off x="6938075" y="938257"/>
            <a:ext cx="4640450" cy="369332"/>
          </a:xfrm>
          <a:prstGeom prst="rect">
            <a:avLst/>
          </a:prstGeom>
          <a:noFill/>
        </p:spPr>
        <p:txBody>
          <a:bodyPr wrap="square" rtlCol="0">
            <a:spAutoFit/>
          </a:bodyPr>
          <a:lstStyle/>
          <a:p>
            <a:r>
              <a:rPr lang="en-US" dirty="0"/>
              <a:t>Best participating variables into Purity graph</a:t>
            </a:r>
          </a:p>
        </p:txBody>
      </p:sp>
    </p:spTree>
    <p:extLst>
      <p:ext uri="{BB962C8B-B14F-4D97-AF65-F5344CB8AC3E}">
        <p14:creationId xmlns:p14="http://schemas.microsoft.com/office/powerpoint/2010/main" val="232504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B33DC-A5A6-DB4A-B968-FF35D8AEEA66}"/>
              </a:ext>
            </a:extLst>
          </p:cNvPr>
          <p:cNvSpPr>
            <a:spLocks noGrp="1"/>
          </p:cNvSpPr>
          <p:nvPr>
            <p:ph type="dt" sz="half" idx="10"/>
          </p:nvPr>
        </p:nvSpPr>
        <p:spPr/>
        <p:txBody>
          <a:bodyPr/>
          <a:lstStyle/>
          <a:p>
            <a:fld id="{B1597006-230C-EE41-ACD1-3FF8D7F2D9A3}" type="datetime1">
              <a:rPr lang="en-US" smtClean="0"/>
              <a:pPr/>
              <a:t>2/9/22</a:t>
            </a:fld>
            <a:endParaRPr lang="en-US" dirty="0"/>
          </a:p>
        </p:txBody>
      </p:sp>
      <p:sp>
        <p:nvSpPr>
          <p:cNvPr id="4" name="Slide Number Placeholder 3">
            <a:extLst>
              <a:ext uri="{FF2B5EF4-FFF2-40B4-BE49-F238E27FC236}">
                <a16:creationId xmlns:a16="http://schemas.microsoft.com/office/drawing/2014/main" id="{6A7C115F-1A33-9448-879C-A716B301040B}"/>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
        <p:nvSpPr>
          <p:cNvPr id="5" name="Title 4">
            <a:extLst>
              <a:ext uri="{FF2B5EF4-FFF2-40B4-BE49-F238E27FC236}">
                <a16:creationId xmlns:a16="http://schemas.microsoft.com/office/drawing/2014/main" id="{FB3964D7-D014-3844-8C3A-EEBAE0E55410}"/>
              </a:ext>
            </a:extLst>
          </p:cNvPr>
          <p:cNvSpPr>
            <a:spLocks noGrp="1"/>
          </p:cNvSpPr>
          <p:nvPr>
            <p:ph type="ctrTitle"/>
          </p:nvPr>
        </p:nvSpPr>
        <p:spPr/>
        <p:txBody>
          <a:bodyPr/>
          <a:lstStyle/>
          <a:p>
            <a:r>
              <a:rPr lang="en-US" sz="3200" dirty="0"/>
              <a:t>Final Model Conclusion</a:t>
            </a:r>
          </a:p>
        </p:txBody>
      </p:sp>
      <p:pic>
        <p:nvPicPr>
          <p:cNvPr id="9" name="Picture 8">
            <a:extLst>
              <a:ext uri="{FF2B5EF4-FFF2-40B4-BE49-F238E27FC236}">
                <a16:creationId xmlns:a16="http://schemas.microsoft.com/office/drawing/2014/main" id="{59AE21A9-3ED8-AA4B-8B8F-C4C5EFC9F19A}"/>
              </a:ext>
            </a:extLst>
          </p:cNvPr>
          <p:cNvPicPr>
            <a:picLocks noChangeAspect="1"/>
          </p:cNvPicPr>
          <p:nvPr/>
        </p:nvPicPr>
        <p:blipFill>
          <a:blip r:embed="rId2"/>
          <a:stretch>
            <a:fillRect/>
          </a:stretch>
        </p:blipFill>
        <p:spPr>
          <a:xfrm>
            <a:off x="5818910" y="2156465"/>
            <a:ext cx="6192892" cy="3821899"/>
          </a:xfrm>
          <a:prstGeom prst="rect">
            <a:avLst/>
          </a:prstGeom>
        </p:spPr>
      </p:pic>
      <p:sp>
        <p:nvSpPr>
          <p:cNvPr id="10" name="TextBox 9">
            <a:extLst>
              <a:ext uri="{FF2B5EF4-FFF2-40B4-BE49-F238E27FC236}">
                <a16:creationId xmlns:a16="http://schemas.microsoft.com/office/drawing/2014/main" id="{46B27BF9-81D9-1B45-BAD6-4E116E55C8E9}"/>
              </a:ext>
            </a:extLst>
          </p:cNvPr>
          <p:cNvSpPr txBox="1"/>
          <p:nvPr/>
        </p:nvSpPr>
        <p:spPr>
          <a:xfrm>
            <a:off x="693683" y="2690336"/>
            <a:ext cx="4800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Although the rf was a better model, due to its interpretability and simpleness, we’ve decided to choose the forward stepwise model as our best model for this project</a:t>
            </a:r>
          </a:p>
          <a:p>
            <a:pPr marL="285750" indent="-285750">
              <a:buFont typeface="Arial" panose="020B0604020202020204" pitchFamily="34" charset="0"/>
              <a:buChar char="•"/>
            </a:pPr>
            <a:r>
              <a:rPr lang="en-US" dirty="0"/>
              <a:t>Positive predictor variables GDP Per Capita:</a:t>
            </a:r>
          </a:p>
          <a:p>
            <a:pPr marL="742950" lvl="1" indent="-285750">
              <a:buFont typeface="Arial" panose="020B0604020202020204" pitchFamily="34" charset="0"/>
              <a:buChar char="•"/>
            </a:pPr>
            <a:r>
              <a:rPr lang="en-US" dirty="0"/>
              <a:t>Phones_per1000</a:t>
            </a:r>
          </a:p>
          <a:p>
            <a:pPr marL="742950" lvl="1" indent="-285750">
              <a:buFont typeface="Arial" panose="020B0604020202020204" pitchFamily="34" charset="0"/>
              <a:buChar char="•"/>
            </a:pPr>
            <a:r>
              <a:rPr lang="en-US" dirty="0"/>
              <a:t>Arable_pct</a:t>
            </a:r>
          </a:p>
          <a:p>
            <a:pPr marL="285750" indent="-285750">
              <a:buFont typeface="Arial" panose="020B0604020202020204" pitchFamily="34" charset="0"/>
              <a:buChar char="•"/>
            </a:pPr>
            <a:r>
              <a:rPr lang="en-US" dirty="0"/>
              <a:t>Negative predictor variables GDP Per Capita:</a:t>
            </a:r>
          </a:p>
          <a:p>
            <a:pPr marL="742950" lvl="1" indent="-285750">
              <a:buFont typeface="Arial" panose="020B0604020202020204" pitchFamily="34" charset="0"/>
              <a:buChar char="•"/>
            </a:pPr>
            <a:r>
              <a:rPr lang="en-US" dirty="0"/>
              <a:t>logAgriculture</a:t>
            </a:r>
          </a:p>
          <a:p>
            <a:pPr marL="742950" lvl="1" indent="-285750">
              <a:buFont typeface="Arial" panose="020B0604020202020204" pitchFamily="34" charset="0"/>
              <a:buChar char="•"/>
            </a:pPr>
            <a:r>
              <a:rPr lang="en-US" dirty="0"/>
              <a:t>logpop.density_sq.mi</a:t>
            </a:r>
          </a:p>
          <a:p>
            <a:pPr marL="742950" lvl="1" indent="-285750">
              <a:buFont typeface="Arial" panose="020B0604020202020204" pitchFamily="34" charset="0"/>
              <a:buChar char="•"/>
            </a:pPr>
            <a:r>
              <a:rPr lang="en-US" dirty="0"/>
              <a:t>Birthrate</a:t>
            </a:r>
          </a:p>
        </p:txBody>
      </p:sp>
    </p:spTree>
    <p:extLst>
      <p:ext uri="{BB962C8B-B14F-4D97-AF65-F5344CB8AC3E}">
        <p14:creationId xmlns:p14="http://schemas.microsoft.com/office/powerpoint/2010/main" val="98990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B33DC-A5A6-DB4A-B968-FF35D8AEEA66}"/>
              </a:ext>
            </a:extLst>
          </p:cNvPr>
          <p:cNvSpPr>
            <a:spLocks noGrp="1"/>
          </p:cNvSpPr>
          <p:nvPr>
            <p:ph type="dt" sz="half" idx="10"/>
          </p:nvPr>
        </p:nvSpPr>
        <p:spPr/>
        <p:txBody>
          <a:bodyPr/>
          <a:lstStyle/>
          <a:p>
            <a:fld id="{B1597006-230C-EE41-ACD1-3FF8D7F2D9A3}" type="datetime1">
              <a:rPr lang="en-US" smtClean="0"/>
              <a:pPr/>
              <a:t>2/9/22</a:t>
            </a:fld>
            <a:endParaRPr lang="en-US" dirty="0"/>
          </a:p>
        </p:txBody>
      </p:sp>
      <p:sp>
        <p:nvSpPr>
          <p:cNvPr id="4" name="Slide Number Placeholder 3">
            <a:extLst>
              <a:ext uri="{FF2B5EF4-FFF2-40B4-BE49-F238E27FC236}">
                <a16:creationId xmlns:a16="http://schemas.microsoft.com/office/drawing/2014/main" id="{6A7C115F-1A33-9448-879C-A716B301040B}"/>
              </a:ext>
            </a:extLst>
          </p:cNvPr>
          <p:cNvSpPr>
            <a:spLocks noGrp="1"/>
          </p:cNvSpPr>
          <p:nvPr>
            <p:ph type="sldNum" sz="quarter" idx="12"/>
          </p:nvPr>
        </p:nvSpPr>
        <p:spPr/>
        <p:txBody>
          <a:bodyPr/>
          <a:lstStyle/>
          <a:p>
            <a:fld id="{294A09A9-5501-47C1-A89A-A340965A2BE2}" type="slidenum">
              <a:rPr lang="en-US" smtClean="0"/>
              <a:pPr/>
              <a:t>23</a:t>
            </a:fld>
            <a:endParaRPr lang="en-US" dirty="0"/>
          </a:p>
        </p:txBody>
      </p:sp>
      <p:sp>
        <p:nvSpPr>
          <p:cNvPr id="5" name="Title 4">
            <a:extLst>
              <a:ext uri="{FF2B5EF4-FFF2-40B4-BE49-F238E27FC236}">
                <a16:creationId xmlns:a16="http://schemas.microsoft.com/office/drawing/2014/main" id="{FB3964D7-D014-3844-8C3A-EEBAE0E55410}"/>
              </a:ext>
            </a:extLst>
          </p:cNvPr>
          <p:cNvSpPr>
            <a:spLocks noGrp="1"/>
          </p:cNvSpPr>
          <p:nvPr>
            <p:ph type="ctrTitle"/>
          </p:nvPr>
        </p:nvSpPr>
        <p:spPr/>
        <p:txBody>
          <a:bodyPr/>
          <a:lstStyle/>
          <a:p>
            <a:r>
              <a:rPr lang="en-US" sz="3200" dirty="0"/>
              <a:t>Final Model Conclusion</a:t>
            </a:r>
          </a:p>
        </p:txBody>
      </p:sp>
      <p:sp>
        <p:nvSpPr>
          <p:cNvPr id="6" name="Subtitle 5">
            <a:extLst>
              <a:ext uri="{FF2B5EF4-FFF2-40B4-BE49-F238E27FC236}">
                <a16:creationId xmlns:a16="http://schemas.microsoft.com/office/drawing/2014/main" id="{0CA88799-C276-864D-AC16-EFD16962B0A3}"/>
              </a:ext>
            </a:extLst>
          </p:cNvPr>
          <p:cNvSpPr>
            <a:spLocks noGrp="1"/>
          </p:cNvSpPr>
          <p:nvPr>
            <p:ph type="subTitle" idx="1"/>
          </p:nvPr>
        </p:nvSpPr>
        <p:spPr/>
        <p:txBody>
          <a:bodyPr/>
          <a:lstStyle/>
          <a:p>
            <a:r>
              <a:rPr lang="en-US" dirty="0"/>
              <a:t>Stepwise model predictions of GDP Per Capita</a:t>
            </a:r>
          </a:p>
          <a:p>
            <a:r>
              <a:rPr lang="en-US" dirty="0"/>
              <a:t>Absolute Difference Mean: $3,094.235</a:t>
            </a:r>
          </a:p>
        </p:txBody>
      </p:sp>
      <p:pic>
        <p:nvPicPr>
          <p:cNvPr id="10" name="Picture 9">
            <a:extLst>
              <a:ext uri="{FF2B5EF4-FFF2-40B4-BE49-F238E27FC236}">
                <a16:creationId xmlns:a16="http://schemas.microsoft.com/office/drawing/2014/main" id="{817A9A17-9489-0346-9680-FA9951E7302E}"/>
              </a:ext>
            </a:extLst>
          </p:cNvPr>
          <p:cNvPicPr>
            <a:picLocks noChangeAspect="1"/>
          </p:cNvPicPr>
          <p:nvPr/>
        </p:nvPicPr>
        <p:blipFill>
          <a:blip r:embed="rId2"/>
          <a:stretch>
            <a:fillRect/>
          </a:stretch>
        </p:blipFill>
        <p:spPr>
          <a:xfrm>
            <a:off x="6096000" y="2327216"/>
            <a:ext cx="5958861" cy="3773078"/>
          </a:xfrm>
          <a:prstGeom prst="rect">
            <a:avLst/>
          </a:prstGeom>
        </p:spPr>
      </p:pic>
      <p:sp>
        <p:nvSpPr>
          <p:cNvPr id="11" name="TextBox 10">
            <a:extLst>
              <a:ext uri="{FF2B5EF4-FFF2-40B4-BE49-F238E27FC236}">
                <a16:creationId xmlns:a16="http://schemas.microsoft.com/office/drawing/2014/main" id="{7CBECE35-77C3-7242-824B-F1144BDDF622}"/>
              </a:ext>
            </a:extLst>
          </p:cNvPr>
          <p:cNvSpPr txBox="1"/>
          <p:nvPr/>
        </p:nvSpPr>
        <p:spPr>
          <a:xfrm>
            <a:off x="7729935" y="1648518"/>
            <a:ext cx="3193472" cy="369332"/>
          </a:xfrm>
          <a:prstGeom prst="rect">
            <a:avLst/>
          </a:prstGeom>
          <a:noFill/>
        </p:spPr>
        <p:txBody>
          <a:bodyPr wrap="square" rtlCol="0">
            <a:spAutoFit/>
          </a:bodyPr>
          <a:lstStyle/>
          <a:p>
            <a:pPr algn="ctr"/>
            <a:r>
              <a:rPr lang="en-US" dirty="0"/>
              <a:t>Prediction of GDP Per Capita</a:t>
            </a:r>
          </a:p>
        </p:txBody>
      </p:sp>
    </p:spTree>
    <p:extLst>
      <p:ext uri="{BB962C8B-B14F-4D97-AF65-F5344CB8AC3E}">
        <p14:creationId xmlns:p14="http://schemas.microsoft.com/office/powerpoint/2010/main" val="254826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AB7AF-F788-CE4A-AC8A-5A9760055D68}"/>
              </a:ext>
            </a:extLst>
          </p:cNvPr>
          <p:cNvSpPr>
            <a:spLocks noGrp="1"/>
          </p:cNvSpPr>
          <p:nvPr>
            <p:ph type="dt" sz="half" idx="10"/>
          </p:nvPr>
        </p:nvSpPr>
        <p:spPr/>
        <p:txBody>
          <a:bodyPr/>
          <a:lstStyle/>
          <a:p>
            <a:fld id="{B1597006-230C-EE41-ACD1-3FF8D7F2D9A3}" type="datetime1">
              <a:rPr lang="en-US" smtClean="0"/>
              <a:pPr/>
              <a:t>2/9/22</a:t>
            </a:fld>
            <a:endParaRPr lang="en-US" dirty="0"/>
          </a:p>
        </p:txBody>
      </p:sp>
      <p:sp>
        <p:nvSpPr>
          <p:cNvPr id="4" name="Slide Number Placeholder 3">
            <a:extLst>
              <a:ext uri="{FF2B5EF4-FFF2-40B4-BE49-F238E27FC236}">
                <a16:creationId xmlns:a16="http://schemas.microsoft.com/office/drawing/2014/main" id="{1C4A7DCA-50E8-3045-8C40-D51990BE0571}"/>
              </a:ext>
            </a:extLst>
          </p:cNvPr>
          <p:cNvSpPr>
            <a:spLocks noGrp="1"/>
          </p:cNvSpPr>
          <p:nvPr>
            <p:ph type="sldNum" sz="quarter" idx="12"/>
          </p:nvPr>
        </p:nvSpPr>
        <p:spPr/>
        <p:txBody>
          <a:bodyPr/>
          <a:lstStyle/>
          <a:p>
            <a:fld id="{294A09A9-5501-47C1-A89A-A340965A2BE2}" type="slidenum">
              <a:rPr lang="en-US" smtClean="0"/>
              <a:pPr/>
              <a:t>24</a:t>
            </a:fld>
            <a:endParaRPr lang="en-US" dirty="0"/>
          </a:p>
        </p:txBody>
      </p:sp>
      <p:sp>
        <p:nvSpPr>
          <p:cNvPr id="5" name="Title 4">
            <a:extLst>
              <a:ext uri="{FF2B5EF4-FFF2-40B4-BE49-F238E27FC236}">
                <a16:creationId xmlns:a16="http://schemas.microsoft.com/office/drawing/2014/main" id="{B4CE6C66-85FD-E34A-A41C-2CB670438512}"/>
              </a:ext>
            </a:extLst>
          </p:cNvPr>
          <p:cNvSpPr>
            <a:spLocks noGrp="1"/>
          </p:cNvSpPr>
          <p:nvPr>
            <p:ph type="ctrTitle"/>
          </p:nvPr>
        </p:nvSpPr>
        <p:spPr/>
        <p:txBody>
          <a:bodyPr/>
          <a:lstStyle/>
          <a:p>
            <a:r>
              <a:rPr lang="en-US" dirty="0"/>
              <a:t>Discussion</a:t>
            </a:r>
          </a:p>
        </p:txBody>
      </p:sp>
      <p:sp>
        <p:nvSpPr>
          <p:cNvPr id="12" name="TextBox 11">
            <a:extLst>
              <a:ext uri="{FF2B5EF4-FFF2-40B4-BE49-F238E27FC236}">
                <a16:creationId xmlns:a16="http://schemas.microsoft.com/office/drawing/2014/main" id="{2C6751AD-AC3E-C348-BF69-50705D4AACA6}"/>
              </a:ext>
            </a:extLst>
          </p:cNvPr>
          <p:cNvSpPr txBox="1"/>
          <p:nvPr/>
        </p:nvSpPr>
        <p:spPr>
          <a:xfrm>
            <a:off x="827853" y="4419702"/>
            <a:ext cx="685882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Model only had 227 data points</a:t>
            </a:r>
          </a:p>
          <a:p>
            <a:pPr marL="742950" lvl="1" indent="-285750">
              <a:buFont typeface="Arial" panose="020B0604020202020204" pitchFamily="34" charset="0"/>
              <a:buChar char="•"/>
            </a:pPr>
            <a:r>
              <a:rPr lang="en-US" dirty="0"/>
              <a:t>More datapoints with different time periods would improve model prediction</a:t>
            </a:r>
          </a:p>
          <a:p>
            <a:pPr marL="285750" indent="-285750">
              <a:buFont typeface="Arial" panose="020B0604020202020204" pitchFamily="34" charset="0"/>
              <a:buChar char="•"/>
            </a:pPr>
            <a:r>
              <a:rPr lang="en-US" dirty="0"/>
              <a:t>Strong correlation does NOT imply a cause-and-effect relationship</a:t>
            </a:r>
          </a:p>
          <a:p>
            <a:pPr marL="285750" indent="-285750">
              <a:buFont typeface="Arial" panose="020B0604020202020204" pitchFamily="34" charset="0"/>
              <a:buChar char="•"/>
            </a:pPr>
            <a:r>
              <a:rPr lang="en-US" dirty="0"/>
              <a:t>Real-time dataset for Dynamic analysis</a:t>
            </a:r>
          </a:p>
          <a:p>
            <a:pPr marL="285750" indent="-285750">
              <a:buFont typeface="Arial" panose="020B0604020202020204" pitchFamily="34" charset="0"/>
              <a:buChar char="•"/>
            </a:pPr>
            <a:r>
              <a:rPr lang="en-US" dirty="0"/>
              <a:t>Regional or National gaps in data reports.</a:t>
            </a:r>
          </a:p>
          <a:p>
            <a:pPr marL="285750" indent="-285750">
              <a:buFont typeface="Arial" panose="020B0604020202020204" pitchFamily="34" charset="0"/>
              <a:buChar char="•"/>
            </a:pPr>
            <a:r>
              <a:rPr lang="en-US" dirty="0"/>
              <a:t>The number of variables are limited. More variables to test against GDP Per Capita the better</a:t>
            </a:r>
          </a:p>
        </p:txBody>
      </p:sp>
      <p:sp>
        <p:nvSpPr>
          <p:cNvPr id="13" name="TextBox 12">
            <a:extLst>
              <a:ext uri="{FF2B5EF4-FFF2-40B4-BE49-F238E27FC236}">
                <a16:creationId xmlns:a16="http://schemas.microsoft.com/office/drawing/2014/main" id="{27EF0BB4-02D7-304D-98CE-FA2BC3CCFB59}"/>
              </a:ext>
            </a:extLst>
          </p:cNvPr>
          <p:cNvSpPr txBox="1"/>
          <p:nvPr/>
        </p:nvSpPr>
        <p:spPr>
          <a:xfrm>
            <a:off x="846083" y="4118844"/>
            <a:ext cx="2492430" cy="369332"/>
          </a:xfrm>
          <a:prstGeom prst="rect">
            <a:avLst/>
          </a:prstGeom>
          <a:noFill/>
        </p:spPr>
        <p:txBody>
          <a:bodyPr wrap="square" rtlCol="0">
            <a:spAutoFit/>
          </a:bodyPr>
          <a:lstStyle/>
          <a:p>
            <a:r>
              <a:rPr lang="en-US" b="1" dirty="0"/>
              <a:t>Limitations</a:t>
            </a:r>
            <a:r>
              <a:rPr lang="en-US" dirty="0"/>
              <a:t>:</a:t>
            </a:r>
          </a:p>
        </p:txBody>
      </p:sp>
      <p:sp>
        <p:nvSpPr>
          <p:cNvPr id="14" name="TextBox 13">
            <a:extLst>
              <a:ext uri="{FF2B5EF4-FFF2-40B4-BE49-F238E27FC236}">
                <a16:creationId xmlns:a16="http://schemas.microsoft.com/office/drawing/2014/main" id="{DA16D2B8-F9F1-BD4C-B257-A90B2DDDE14A}"/>
              </a:ext>
            </a:extLst>
          </p:cNvPr>
          <p:cNvSpPr txBox="1"/>
          <p:nvPr/>
        </p:nvSpPr>
        <p:spPr>
          <a:xfrm>
            <a:off x="846083" y="2149069"/>
            <a:ext cx="2492430" cy="369332"/>
          </a:xfrm>
          <a:prstGeom prst="rect">
            <a:avLst/>
          </a:prstGeom>
          <a:noFill/>
        </p:spPr>
        <p:txBody>
          <a:bodyPr wrap="square" rtlCol="0">
            <a:spAutoFit/>
          </a:bodyPr>
          <a:lstStyle/>
          <a:p>
            <a:r>
              <a:rPr lang="en-US" b="1" dirty="0"/>
              <a:t>Who Could Benefit:</a:t>
            </a:r>
          </a:p>
        </p:txBody>
      </p:sp>
      <p:sp>
        <p:nvSpPr>
          <p:cNvPr id="15" name="TextBox 14">
            <a:extLst>
              <a:ext uri="{FF2B5EF4-FFF2-40B4-BE49-F238E27FC236}">
                <a16:creationId xmlns:a16="http://schemas.microsoft.com/office/drawing/2014/main" id="{720DE643-F385-D441-ADE0-6DB00BC0A0F5}"/>
              </a:ext>
            </a:extLst>
          </p:cNvPr>
          <p:cNvSpPr txBox="1"/>
          <p:nvPr/>
        </p:nvSpPr>
        <p:spPr>
          <a:xfrm>
            <a:off x="7364486" y="2149069"/>
            <a:ext cx="2546279" cy="369332"/>
          </a:xfrm>
          <a:prstGeom prst="rect">
            <a:avLst/>
          </a:prstGeom>
          <a:noFill/>
        </p:spPr>
        <p:txBody>
          <a:bodyPr wrap="square" rtlCol="0">
            <a:spAutoFit/>
          </a:bodyPr>
          <a:lstStyle/>
          <a:p>
            <a:r>
              <a:rPr lang="en-US" b="1" dirty="0"/>
              <a:t>Possible Improvements:</a:t>
            </a:r>
          </a:p>
        </p:txBody>
      </p:sp>
      <p:sp>
        <p:nvSpPr>
          <p:cNvPr id="17" name="TextBox 16">
            <a:extLst>
              <a:ext uri="{FF2B5EF4-FFF2-40B4-BE49-F238E27FC236}">
                <a16:creationId xmlns:a16="http://schemas.microsoft.com/office/drawing/2014/main" id="{5F01AF44-3DB5-904B-B5C1-4314E3D34EE9}"/>
              </a:ext>
            </a:extLst>
          </p:cNvPr>
          <p:cNvSpPr txBox="1"/>
          <p:nvPr/>
        </p:nvSpPr>
        <p:spPr>
          <a:xfrm>
            <a:off x="846082" y="2618179"/>
            <a:ext cx="502131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Economic Students interested in Economic Development</a:t>
            </a:r>
          </a:p>
          <a:p>
            <a:pPr marL="285750" indent="-285750">
              <a:buFont typeface="Arial" panose="020B0604020202020204" pitchFamily="34" charset="0"/>
              <a:buChar char="•"/>
            </a:pPr>
            <a:r>
              <a:rPr lang="en-US" dirty="0"/>
              <a:t>Policymakers</a:t>
            </a:r>
          </a:p>
          <a:p>
            <a:pPr marL="285750" indent="-285750">
              <a:buFont typeface="Arial" panose="020B0604020202020204" pitchFamily="34" charset="0"/>
              <a:buChar char="•"/>
            </a:pPr>
            <a:r>
              <a:rPr lang="en-US" dirty="0"/>
              <a:t>NGOs</a:t>
            </a:r>
          </a:p>
          <a:p>
            <a:pPr marL="285750" indent="-285750">
              <a:buFont typeface="Arial" panose="020B0604020202020204" pitchFamily="34" charset="0"/>
              <a:buChar char="•"/>
            </a:pPr>
            <a:r>
              <a:rPr lang="en-US" dirty="0"/>
              <a:t>Private Sectors Interested in FDI</a:t>
            </a:r>
          </a:p>
        </p:txBody>
      </p:sp>
      <p:sp>
        <p:nvSpPr>
          <p:cNvPr id="18" name="TextBox 17">
            <a:extLst>
              <a:ext uri="{FF2B5EF4-FFF2-40B4-BE49-F238E27FC236}">
                <a16:creationId xmlns:a16="http://schemas.microsoft.com/office/drawing/2014/main" id="{04B3BF83-DCD8-7D48-BDCF-9DA70CF8EF58}"/>
              </a:ext>
            </a:extLst>
          </p:cNvPr>
          <p:cNvSpPr txBox="1"/>
          <p:nvPr/>
        </p:nvSpPr>
        <p:spPr>
          <a:xfrm>
            <a:off x="7315201" y="2518401"/>
            <a:ext cx="48768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More domain expertise</a:t>
            </a:r>
          </a:p>
          <a:p>
            <a:pPr marL="742950" lvl="1" indent="-285750">
              <a:buFont typeface="Arial" panose="020B0604020202020204" pitchFamily="34" charset="0"/>
              <a:buChar char="•"/>
            </a:pPr>
            <a:r>
              <a:rPr lang="en-US" dirty="0"/>
              <a:t>Understanding the problem as an expert could lead to a different model</a:t>
            </a:r>
          </a:p>
          <a:p>
            <a:pPr marL="285750" indent="-285750">
              <a:buFont typeface="Arial" panose="020B0604020202020204" pitchFamily="34" charset="0"/>
              <a:buChar char="•"/>
            </a:pPr>
            <a:r>
              <a:rPr lang="en-US" dirty="0"/>
              <a:t>Random forest regression tunning</a:t>
            </a:r>
          </a:p>
          <a:p>
            <a:pPr marL="742950" lvl="1" indent="-285750">
              <a:buFont typeface="Arial" panose="020B0604020202020204" pitchFamily="34" charset="0"/>
              <a:buChar char="•"/>
            </a:pPr>
            <a:r>
              <a:rPr lang="en-US" dirty="0"/>
              <a:t>Hyperparameter tuning</a:t>
            </a:r>
          </a:p>
          <a:p>
            <a:pPr marL="285750" indent="-285750">
              <a:buFont typeface="Arial" panose="020B0604020202020204" pitchFamily="34" charset="0"/>
              <a:buChar char="•"/>
            </a:pPr>
            <a:r>
              <a:rPr lang="en-US" dirty="0"/>
              <a:t>GDP Per Capita shouldn’t be the only measurement of economic growth,  expanding analysis for other indicators such as mental health or sustainability would add improve our understanding of which countries that are executing well</a:t>
            </a:r>
          </a:p>
        </p:txBody>
      </p:sp>
    </p:spTree>
    <p:extLst>
      <p:ext uri="{BB962C8B-B14F-4D97-AF65-F5344CB8AC3E}">
        <p14:creationId xmlns:p14="http://schemas.microsoft.com/office/powerpoint/2010/main" val="2440839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a:srcRect l="167" r="167"/>
          <a:stretch/>
        </p:blipFill>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103683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B33DC-A5A6-DB4A-B968-FF35D8AEEA66}"/>
              </a:ext>
            </a:extLst>
          </p:cNvPr>
          <p:cNvSpPr>
            <a:spLocks noGrp="1"/>
          </p:cNvSpPr>
          <p:nvPr>
            <p:ph type="dt" sz="half" idx="10"/>
          </p:nvPr>
        </p:nvSpPr>
        <p:spPr/>
        <p:txBody>
          <a:bodyPr/>
          <a:lstStyle/>
          <a:p>
            <a:fld id="{B1597006-230C-EE41-ACD1-3FF8D7F2D9A3}" type="datetime1">
              <a:rPr lang="en-US" smtClean="0"/>
              <a:pPr/>
              <a:t>2/9/22</a:t>
            </a:fld>
            <a:endParaRPr lang="en-US" dirty="0"/>
          </a:p>
        </p:txBody>
      </p:sp>
      <p:sp>
        <p:nvSpPr>
          <p:cNvPr id="4" name="Slide Number Placeholder 3">
            <a:extLst>
              <a:ext uri="{FF2B5EF4-FFF2-40B4-BE49-F238E27FC236}">
                <a16:creationId xmlns:a16="http://schemas.microsoft.com/office/drawing/2014/main" id="{6A7C115F-1A33-9448-879C-A716B301040B}"/>
              </a:ext>
            </a:extLst>
          </p:cNvPr>
          <p:cNvSpPr>
            <a:spLocks noGrp="1"/>
          </p:cNvSpPr>
          <p:nvPr>
            <p:ph type="sldNum" sz="quarter" idx="12"/>
          </p:nvPr>
        </p:nvSpPr>
        <p:spPr/>
        <p:txBody>
          <a:bodyPr/>
          <a:lstStyle/>
          <a:p>
            <a:fld id="{294A09A9-5501-47C1-A89A-A340965A2BE2}" type="slidenum">
              <a:rPr lang="en-US" smtClean="0"/>
              <a:pPr/>
              <a:t>26</a:t>
            </a:fld>
            <a:endParaRPr lang="en-US" dirty="0"/>
          </a:p>
        </p:txBody>
      </p:sp>
      <p:sp>
        <p:nvSpPr>
          <p:cNvPr id="5" name="Title 4">
            <a:extLst>
              <a:ext uri="{FF2B5EF4-FFF2-40B4-BE49-F238E27FC236}">
                <a16:creationId xmlns:a16="http://schemas.microsoft.com/office/drawing/2014/main" id="{FB3964D7-D014-3844-8C3A-EEBAE0E55410}"/>
              </a:ext>
            </a:extLst>
          </p:cNvPr>
          <p:cNvSpPr>
            <a:spLocks noGrp="1"/>
          </p:cNvSpPr>
          <p:nvPr>
            <p:ph type="ctrTitle"/>
          </p:nvPr>
        </p:nvSpPr>
        <p:spPr/>
        <p:txBody>
          <a:bodyPr/>
          <a:lstStyle/>
          <a:p>
            <a:r>
              <a:rPr lang="en-US" sz="3200" dirty="0"/>
              <a:t>Work Citation</a:t>
            </a:r>
          </a:p>
        </p:txBody>
      </p:sp>
      <p:sp>
        <p:nvSpPr>
          <p:cNvPr id="6" name="Subtitle 5">
            <a:extLst>
              <a:ext uri="{FF2B5EF4-FFF2-40B4-BE49-F238E27FC236}">
                <a16:creationId xmlns:a16="http://schemas.microsoft.com/office/drawing/2014/main" id="{0CA88799-C276-864D-AC16-EFD16962B0A3}"/>
              </a:ext>
            </a:extLst>
          </p:cNvPr>
          <p:cNvSpPr>
            <a:spLocks noGrp="1"/>
          </p:cNvSpPr>
          <p:nvPr>
            <p:ph type="subTitle" idx="1"/>
          </p:nvPr>
        </p:nvSpPr>
        <p:spPr>
          <a:xfrm>
            <a:off x="916015" y="2551819"/>
            <a:ext cx="10278458" cy="3539265"/>
          </a:xfrm>
        </p:spPr>
        <p:txBody>
          <a:bodyPr/>
          <a:lstStyle/>
          <a:p>
            <a:r>
              <a:rPr lang="en-US" dirty="0"/>
              <a:t>https://www.kaggle.com/bbhatt001/measures-of-economic-development/data</a:t>
            </a:r>
          </a:p>
        </p:txBody>
      </p:sp>
    </p:spTree>
    <p:extLst>
      <p:ext uri="{BB962C8B-B14F-4D97-AF65-F5344CB8AC3E}">
        <p14:creationId xmlns:p14="http://schemas.microsoft.com/office/powerpoint/2010/main" val="1609219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E1696D-2FE9-F04C-BBAA-3617D4E29E65}"/>
              </a:ext>
            </a:extLst>
          </p:cNvPr>
          <p:cNvSpPr>
            <a:spLocks noGrp="1"/>
          </p:cNvSpPr>
          <p:nvPr>
            <p:ph type="dt" sz="half" idx="10"/>
          </p:nvPr>
        </p:nvSpPr>
        <p:spPr/>
        <p:txBody>
          <a:bodyPr/>
          <a:lstStyle/>
          <a:p>
            <a:fld id="{B1597006-230C-EE41-ACD1-3FF8D7F2D9A3}" type="datetime1">
              <a:rPr lang="en-US" smtClean="0"/>
              <a:pPr/>
              <a:t>2/9/22</a:t>
            </a:fld>
            <a:endParaRPr lang="en-US" dirty="0"/>
          </a:p>
        </p:txBody>
      </p:sp>
      <p:sp>
        <p:nvSpPr>
          <p:cNvPr id="4" name="Slide Number Placeholder 3">
            <a:extLst>
              <a:ext uri="{FF2B5EF4-FFF2-40B4-BE49-F238E27FC236}">
                <a16:creationId xmlns:a16="http://schemas.microsoft.com/office/drawing/2014/main" id="{2ABCDA0E-A9FE-B249-B591-6501D8D703D6}"/>
              </a:ext>
            </a:extLst>
          </p:cNvPr>
          <p:cNvSpPr>
            <a:spLocks noGrp="1"/>
          </p:cNvSpPr>
          <p:nvPr>
            <p:ph type="sldNum" sz="quarter" idx="12"/>
          </p:nvPr>
        </p:nvSpPr>
        <p:spPr/>
        <p:txBody>
          <a:bodyPr/>
          <a:lstStyle/>
          <a:p>
            <a:fld id="{294A09A9-5501-47C1-A89A-A340965A2BE2}" type="slidenum">
              <a:rPr lang="en-US" smtClean="0"/>
              <a:pPr/>
              <a:t>27</a:t>
            </a:fld>
            <a:endParaRPr lang="en-US" dirty="0"/>
          </a:p>
        </p:txBody>
      </p:sp>
      <p:sp>
        <p:nvSpPr>
          <p:cNvPr id="5" name="Title 4">
            <a:extLst>
              <a:ext uri="{FF2B5EF4-FFF2-40B4-BE49-F238E27FC236}">
                <a16:creationId xmlns:a16="http://schemas.microsoft.com/office/drawing/2014/main" id="{DA32C5DF-041A-724C-9BDC-3A0F4EC8A218}"/>
              </a:ext>
            </a:extLst>
          </p:cNvPr>
          <p:cNvSpPr>
            <a:spLocks noGrp="1"/>
          </p:cNvSpPr>
          <p:nvPr>
            <p:ph type="ctrTitle"/>
          </p:nvPr>
        </p:nvSpPr>
        <p:spPr/>
        <p:txBody>
          <a:bodyPr/>
          <a:lstStyle/>
          <a:p>
            <a:r>
              <a:rPr lang="en-US" dirty="0"/>
              <a:t>Appendix</a:t>
            </a:r>
          </a:p>
        </p:txBody>
      </p:sp>
      <p:sp>
        <p:nvSpPr>
          <p:cNvPr id="9" name="TextBox 8">
            <a:extLst>
              <a:ext uri="{FF2B5EF4-FFF2-40B4-BE49-F238E27FC236}">
                <a16:creationId xmlns:a16="http://schemas.microsoft.com/office/drawing/2014/main" id="{C4B2880D-0540-5A4C-A921-833E20CA2DC2}"/>
              </a:ext>
            </a:extLst>
          </p:cNvPr>
          <p:cNvSpPr txBox="1"/>
          <p:nvPr/>
        </p:nvSpPr>
        <p:spPr>
          <a:xfrm>
            <a:off x="693682" y="2231923"/>
            <a:ext cx="7272681"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entire codebook for this project is published Here:</a:t>
            </a:r>
          </a:p>
          <a:p>
            <a:pPr marL="742950" lvl="1" indent="-285750">
              <a:buFont typeface="Arial" panose="020B0604020202020204" pitchFamily="34" charset="0"/>
              <a:buChar char="•"/>
            </a:pPr>
            <a:r>
              <a:rPr lang="en-US" dirty="0">
                <a:hlinkClick r:id="rId2"/>
              </a:rPr>
              <a:t>https://rpubs.com/Kalide/847851</a:t>
            </a:r>
            <a:endParaRPr lang="en-US" dirty="0"/>
          </a:p>
          <a:p>
            <a:pPr lvl="1"/>
            <a:endParaRPr lang="en-US" dirty="0"/>
          </a:p>
        </p:txBody>
      </p:sp>
    </p:spTree>
    <p:extLst>
      <p:ext uri="{BB962C8B-B14F-4D97-AF65-F5344CB8AC3E}">
        <p14:creationId xmlns:p14="http://schemas.microsoft.com/office/powerpoint/2010/main" val="69930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3" descr="Vegetation">
            <a:extLst>
              <a:ext uri="{FF2B5EF4-FFF2-40B4-BE49-F238E27FC236}">
                <a16:creationId xmlns:a16="http://schemas.microsoft.com/office/drawing/2014/main" id="{E6010485-8229-1848-A00D-4AB4F7F701AE}"/>
              </a:ext>
            </a:extLst>
          </p:cNvPr>
          <p:cNvPicPr>
            <a:picLocks noGrp="1" noChangeAspect="1"/>
          </p:cNvPicPr>
          <p:nvPr>
            <p:ph type="pic" sz="quarter" idx="14"/>
          </p:nvPr>
        </p:nvPicPr>
        <p:blipFill rotWithShape="1">
          <a:blip r:embed="rId2"/>
          <a:srcRect l="180" r="32760" b="-2"/>
          <a:stretch/>
        </p:blipFill>
        <p:spPr>
          <a:xfrm>
            <a:off x="6461342" y="10"/>
            <a:ext cx="5730658" cy="6857990"/>
          </a:xfrm>
          <a:noFill/>
        </p:spPr>
      </p:pic>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6" name="Footer Placeholder 5">
            <a:extLst>
              <a:ext uri="{FF2B5EF4-FFF2-40B4-BE49-F238E27FC236}">
                <a16:creationId xmlns:a16="http://schemas.microsoft.com/office/drawing/2014/main" id="{10D58345-AC6B-784B-A557-201CB0572C3B}"/>
              </a:ext>
            </a:extLst>
          </p:cNvPr>
          <p:cNvSpPr>
            <a:spLocks noGrp="1"/>
          </p:cNvSpPr>
          <p:nvPr>
            <p:ph type="ftr" sz="quarter" idx="11"/>
          </p:nvPr>
        </p:nvSpPr>
        <p:spPr>
          <a:xfrm>
            <a:off x="4053114" y="6356350"/>
            <a:ext cx="2188029" cy="365125"/>
          </a:xfrm>
        </p:spPr>
        <p:txBody>
          <a:bodyPr anchor="ctr">
            <a:normAutofit fontScale="92500" lnSpcReduction="10000"/>
          </a:bodyPr>
          <a:lstStyle/>
          <a:p>
            <a:pPr algn="ctr">
              <a:spcAft>
                <a:spcPts val="600"/>
              </a:spcAft>
            </a:pPr>
            <a:r>
              <a:rPr lang="en-US" dirty="0"/>
              <a:t>Discovering the determinants of economic growth</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sp>
        <p:nvSpPr>
          <p:cNvPr id="13" name="Title 4">
            <a:extLst>
              <a:ext uri="{FF2B5EF4-FFF2-40B4-BE49-F238E27FC236}">
                <a16:creationId xmlns:a16="http://schemas.microsoft.com/office/drawing/2014/main" id="{9649F7F7-A6DC-401E-9926-DCC4725D78EC}"/>
              </a:ext>
            </a:extLst>
          </p:cNvPr>
          <p:cNvSpPr>
            <a:spLocks noGrp="1"/>
          </p:cNvSpPr>
          <p:nvPr>
            <p:ph type="ctrTitle"/>
          </p:nvPr>
        </p:nvSpPr>
        <p:spPr>
          <a:xfrm>
            <a:off x="693683" y="879636"/>
            <a:ext cx="6192892" cy="1198179"/>
          </a:xfrm>
        </p:spPr>
        <p:txBody>
          <a:bodyPr/>
          <a:lstStyle/>
          <a:p>
            <a:r>
              <a:rPr lang="en-US" sz="2800" dirty="0"/>
              <a:t>Introduction of Project</a:t>
            </a:r>
          </a:p>
        </p:txBody>
      </p:sp>
      <p:sp>
        <p:nvSpPr>
          <p:cNvPr id="12" name="TextBox 11">
            <a:extLst>
              <a:ext uri="{FF2B5EF4-FFF2-40B4-BE49-F238E27FC236}">
                <a16:creationId xmlns:a16="http://schemas.microsoft.com/office/drawing/2014/main" id="{CA26F0F9-15C3-544A-AE32-E127AA26DC75}"/>
              </a:ext>
            </a:extLst>
          </p:cNvPr>
          <p:cNvSpPr txBox="1"/>
          <p:nvPr/>
        </p:nvSpPr>
        <p:spPr>
          <a:xfrm>
            <a:off x="381000" y="2518447"/>
            <a:ext cx="8139545" cy="2862322"/>
          </a:xfrm>
          <a:prstGeom prst="rect">
            <a:avLst/>
          </a:prstGeom>
          <a:solidFill>
            <a:schemeClr val="bg1">
              <a:alpha val="60000"/>
            </a:schemeClr>
          </a:solidFill>
        </p:spPr>
        <p:txBody>
          <a:bodyPr wrap="square" rtlCol="0">
            <a:spAutoFit/>
          </a:bodyPr>
          <a:lstStyle/>
          <a:p>
            <a:pPr marL="285750" indent="-285750">
              <a:buFont typeface="Arial" panose="020B0604020202020204" pitchFamily="34" charset="0"/>
              <a:buChar char="•"/>
            </a:pPr>
            <a:r>
              <a:rPr lang="en-US" sz="2000" dirty="0"/>
              <a:t>We found this dataset on Kaggle, our initial intention was to look for datasets re: sanctions to measure impact of economic sanctions on quality of life but it was too difficult to find such data</a:t>
            </a:r>
          </a:p>
          <a:p>
            <a:pPr marL="285750" indent="-285750">
              <a:buFont typeface="Arial" panose="020B0604020202020204" pitchFamily="34" charset="0"/>
              <a:buChar char="•"/>
            </a:pPr>
            <a:r>
              <a:rPr lang="en-US" sz="2000" dirty="0"/>
              <a:t>We pivoted our research to economic indicators and wanted to understand which factors are critical to economic growth </a:t>
            </a:r>
          </a:p>
          <a:p>
            <a:pPr marL="285750" indent="-285750">
              <a:buFont typeface="Arial" panose="020B0604020202020204" pitchFamily="34" charset="0"/>
              <a:buChar char="•"/>
            </a:pPr>
            <a:r>
              <a:rPr lang="en-US" sz="2000" dirty="0"/>
              <a:t>If a good predictor model is developed , this could be, one, educational for economic students interested in developmental economics. Secondly, the model could be useful for policymakers, NGOs, and other stakeholders who often need both contextual knowledge and data to make decisions</a:t>
            </a:r>
          </a:p>
        </p:txBody>
      </p:sp>
    </p:spTree>
    <p:extLst>
      <p:ext uri="{BB962C8B-B14F-4D97-AF65-F5344CB8AC3E}">
        <p14:creationId xmlns:p14="http://schemas.microsoft.com/office/powerpoint/2010/main" val="318877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3" descr="Vegetation">
            <a:extLst>
              <a:ext uri="{FF2B5EF4-FFF2-40B4-BE49-F238E27FC236}">
                <a16:creationId xmlns:a16="http://schemas.microsoft.com/office/drawing/2014/main" id="{E6010485-8229-1848-A00D-4AB4F7F701AE}"/>
              </a:ext>
            </a:extLst>
          </p:cNvPr>
          <p:cNvPicPr>
            <a:picLocks noGrp="1" noChangeAspect="1"/>
          </p:cNvPicPr>
          <p:nvPr>
            <p:ph type="pic" sz="quarter" idx="14"/>
          </p:nvPr>
        </p:nvPicPr>
        <p:blipFill rotWithShape="1">
          <a:blip r:embed="rId2"/>
          <a:srcRect l="180" r="32760" b="-2"/>
          <a:stretch/>
        </p:blipFill>
        <p:spPr>
          <a:xfrm>
            <a:off x="6461342" y="10"/>
            <a:ext cx="5730658" cy="6857990"/>
          </a:xfrm>
          <a:noFill/>
        </p:spPr>
      </p:pic>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fld id="{95937ADF-F9E1-BA4B-9DD9-49C1B8F55FAB}" type="datetime1">
              <a:rPr lang="en-US" smtClean="0"/>
              <a:pPr>
                <a:spcAft>
                  <a:spcPts val="600"/>
                </a:spcAft>
              </a:pPr>
              <a:t>2/9/22</a:t>
            </a:fld>
            <a:endParaRPr lang="en-US" dirty="0"/>
          </a:p>
        </p:txBody>
      </p:sp>
      <p:sp>
        <p:nvSpPr>
          <p:cNvPr id="6" name="Footer Placeholder 5">
            <a:extLst>
              <a:ext uri="{FF2B5EF4-FFF2-40B4-BE49-F238E27FC236}">
                <a16:creationId xmlns:a16="http://schemas.microsoft.com/office/drawing/2014/main" id="{10D58345-AC6B-784B-A557-201CB0572C3B}"/>
              </a:ext>
            </a:extLst>
          </p:cNvPr>
          <p:cNvSpPr>
            <a:spLocks noGrp="1"/>
          </p:cNvSpPr>
          <p:nvPr>
            <p:ph type="ftr" sz="quarter" idx="11"/>
          </p:nvPr>
        </p:nvSpPr>
        <p:spPr>
          <a:xfrm>
            <a:off x="4053114" y="6356350"/>
            <a:ext cx="2188029" cy="365125"/>
          </a:xfrm>
        </p:spPr>
        <p:txBody>
          <a:bodyPr anchor="ctr">
            <a:normAutofit fontScale="92500" lnSpcReduction="10000"/>
          </a:bodyPr>
          <a:lstStyle/>
          <a:p>
            <a:pPr algn="ctr">
              <a:spcAft>
                <a:spcPts val="600"/>
              </a:spcAft>
            </a:pPr>
            <a:r>
              <a:rPr lang="en-US" dirty="0"/>
              <a:t>Discovering the determinants of economic growth</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sp>
        <p:nvSpPr>
          <p:cNvPr id="13" name="Title 4">
            <a:extLst>
              <a:ext uri="{FF2B5EF4-FFF2-40B4-BE49-F238E27FC236}">
                <a16:creationId xmlns:a16="http://schemas.microsoft.com/office/drawing/2014/main" id="{9649F7F7-A6DC-401E-9926-DCC4725D78EC}"/>
              </a:ext>
            </a:extLst>
          </p:cNvPr>
          <p:cNvSpPr>
            <a:spLocks noGrp="1"/>
          </p:cNvSpPr>
          <p:nvPr>
            <p:ph type="ctrTitle"/>
          </p:nvPr>
        </p:nvSpPr>
        <p:spPr>
          <a:xfrm>
            <a:off x="693683" y="879636"/>
            <a:ext cx="6192892" cy="1198179"/>
          </a:xfrm>
        </p:spPr>
        <p:txBody>
          <a:bodyPr/>
          <a:lstStyle/>
          <a:p>
            <a:r>
              <a:rPr lang="en-US" sz="2800" dirty="0"/>
              <a:t>The Dataset</a:t>
            </a:r>
          </a:p>
        </p:txBody>
      </p:sp>
      <p:sp>
        <p:nvSpPr>
          <p:cNvPr id="9" name="TextBox 8">
            <a:extLst>
              <a:ext uri="{FF2B5EF4-FFF2-40B4-BE49-F238E27FC236}">
                <a16:creationId xmlns:a16="http://schemas.microsoft.com/office/drawing/2014/main" id="{9395C887-A854-734F-94EE-70DC092EC71F}"/>
              </a:ext>
            </a:extLst>
          </p:cNvPr>
          <p:cNvSpPr txBox="1"/>
          <p:nvPr/>
        </p:nvSpPr>
        <p:spPr>
          <a:xfrm>
            <a:off x="381000" y="2485827"/>
            <a:ext cx="8139545" cy="3170099"/>
          </a:xfrm>
          <a:prstGeom prst="rect">
            <a:avLst/>
          </a:prstGeom>
          <a:solidFill>
            <a:schemeClr val="bg1">
              <a:alpha val="60145"/>
            </a:schemeClr>
          </a:solidFill>
        </p:spPr>
        <p:txBody>
          <a:bodyPr wrap="square" rtlCol="0">
            <a:spAutoFit/>
          </a:bodyPr>
          <a:lstStyle/>
          <a:p>
            <a:pPr marL="285750" indent="-285750">
              <a:buFont typeface="Arial" panose="020B0604020202020204" pitchFamily="34" charset="0"/>
              <a:buChar char="•"/>
            </a:pPr>
            <a:r>
              <a:rPr lang="en-US" sz="2000" dirty="0"/>
              <a:t>The dataset was made up of datasets aggregated from the US government — “The World Factbook”</a:t>
            </a:r>
          </a:p>
          <a:p>
            <a:pPr marL="742950" lvl="1" indent="-285750">
              <a:buFont typeface="Arial" panose="020B0604020202020204" pitchFamily="34" charset="0"/>
              <a:buChar char="•"/>
            </a:pPr>
            <a:r>
              <a:rPr lang="en-US" sz="2000" dirty="0"/>
              <a:t>Data set was collected in 2018</a:t>
            </a:r>
          </a:p>
          <a:p>
            <a:pPr marL="742950" lvl="1" indent="-285750">
              <a:buFont typeface="Arial" panose="020B0604020202020204" pitchFamily="34" charset="0"/>
              <a:buChar char="•"/>
            </a:pPr>
            <a:r>
              <a:rPr lang="en-US" sz="2000" dirty="0"/>
              <a:t>17 Continuous variables, e.g., Population, Phones (per 1000)</a:t>
            </a:r>
          </a:p>
          <a:p>
            <a:pPr marL="742950" lvl="1" indent="-285750">
              <a:buFont typeface="Arial" panose="020B0604020202020204" pitchFamily="34" charset="0"/>
              <a:buChar char="•"/>
            </a:pPr>
            <a:r>
              <a:rPr lang="en-US" sz="2000" dirty="0"/>
              <a:t>1 ordinal variable, e.g., Climate</a:t>
            </a:r>
          </a:p>
          <a:p>
            <a:pPr marL="742950" lvl="1" indent="-285750">
              <a:buFont typeface="Arial" panose="020B0604020202020204" pitchFamily="34" charset="0"/>
              <a:buChar char="•"/>
            </a:pPr>
            <a:r>
              <a:rPr lang="en-US" sz="2000" dirty="0"/>
              <a:t>2 nominal variables, e.g., Country, Region</a:t>
            </a:r>
          </a:p>
          <a:p>
            <a:pPr marL="742950" lvl="1" indent="-285750">
              <a:buFont typeface="Arial" panose="020B0604020202020204" pitchFamily="34" charset="0"/>
              <a:buChar char="•"/>
            </a:pPr>
            <a:r>
              <a:rPr lang="en-US" sz="2000" dirty="0"/>
              <a:t>227 data points</a:t>
            </a:r>
          </a:p>
          <a:p>
            <a:pPr marL="285750" indent="-285750">
              <a:buFont typeface="Arial" panose="020B0604020202020204" pitchFamily="34" charset="0"/>
              <a:buChar char="•"/>
            </a:pPr>
            <a:r>
              <a:rPr lang="en-US" sz="2000" dirty="0"/>
              <a:t>Our Goal: Determine which factors are most important to economic growth (measured by GDP Per Capita) &amp; build a model that predicts GDP Per Capita</a:t>
            </a:r>
          </a:p>
        </p:txBody>
      </p:sp>
    </p:spTree>
    <p:extLst>
      <p:ext uri="{BB962C8B-B14F-4D97-AF65-F5344CB8AC3E}">
        <p14:creationId xmlns:p14="http://schemas.microsoft.com/office/powerpoint/2010/main" val="121589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3" descr="Vegetation">
            <a:extLst>
              <a:ext uri="{FF2B5EF4-FFF2-40B4-BE49-F238E27FC236}">
                <a16:creationId xmlns:a16="http://schemas.microsoft.com/office/drawing/2014/main" id="{E6010485-8229-1848-A00D-4AB4F7F701AE}"/>
              </a:ext>
            </a:extLst>
          </p:cNvPr>
          <p:cNvPicPr>
            <a:picLocks noGrp="1" noChangeAspect="1"/>
          </p:cNvPicPr>
          <p:nvPr>
            <p:ph type="pic" sz="quarter" idx="14"/>
          </p:nvPr>
        </p:nvPicPr>
        <p:blipFill rotWithShape="1">
          <a:blip r:embed="rId2"/>
          <a:srcRect l="180" r="32760" b="-2"/>
          <a:stretch/>
        </p:blipFill>
        <p:spPr>
          <a:xfrm>
            <a:off x="6461342" y="10"/>
            <a:ext cx="5730658" cy="6857990"/>
          </a:xfrm>
          <a:noFill/>
        </p:spPr>
      </p:pic>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anchor="ctr">
            <a:normAutofit/>
          </a:bodyPr>
          <a:lstStyle/>
          <a:p>
            <a:pPr>
              <a:spcAft>
                <a:spcPts val="600"/>
              </a:spcAft>
            </a:pPr>
            <a:r>
              <a:rPr lang="en-US" dirty="0"/>
              <a:t>12/15/21</a:t>
            </a:r>
          </a:p>
        </p:txBody>
      </p:sp>
      <p:sp>
        <p:nvSpPr>
          <p:cNvPr id="6" name="Footer Placeholder 5">
            <a:extLst>
              <a:ext uri="{FF2B5EF4-FFF2-40B4-BE49-F238E27FC236}">
                <a16:creationId xmlns:a16="http://schemas.microsoft.com/office/drawing/2014/main" id="{10D58345-AC6B-784B-A557-201CB0572C3B}"/>
              </a:ext>
            </a:extLst>
          </p:cNvPr>
          <p:cNvSpPr>
            <a:spLocks noGrp="1"/>
          </p:cNvSpPr>
          <p:nvPr>
            <p:ph type="ftr" sz="quarter" idx="11"/>
          </p:nvPr>
        </p:nvSpPr>
        <p:spPr>
          <a:xfrm>
            <a:off x="4053114" y="6356350"/>
            <a:ext cx="2188029" cy="365125"/>
          </a:xfrm>
        </p:spPr>
        <p:txBody>
          <a:bodyPr anchor="ctr">
            <a:normAutofit fontScale="92500" lnSpcReduction="10000"/>
          </a:bodyPr>
          <a:lstStyle/>
          <a:p>
            <a:pPr algn="ctr">
              <a:spcAft>
                <a:spcPts val="600"/>
              </a:spcAft>
            </a:pPr>
            <a:r>
              <a:rPr lang="en-US" dirty="0"/>
              <a:t>Discovering the determinants of economic growth</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sp>
        <p:nvSpPr>
          <p:cNvPr id="13" name="Title 4">
            <a:extLst>
              <a:ext uri="{FF2B5EF4-FFF2-40B4-BE49-F238E27FC236}">
                <a16:creationId xmlns:a16="http://schemas.microsoft.com/office/drawing/2014/main" id="{9649F7F7-A6DC-401E-9926-DCC4725D78EC}"/>
              </a:ext>
            </a:extLst>
          </p:cNvPr>
          <p:cNvSpPr>
            <a:spLocks noGrp="1"/>
          </p:cNvSpPr>
          <p:nvPr>
            <p:ph type="ctrTitle"/>
          </p:nvPr>
        </p:nvSpPr>
        <p:spPr>
          <a:xfrm>
            <a:off x="693683" y="879636"/>
            <a:ext cx="6192892" cy="1198179"/>
          </a:xfrm>
        </p:spPr>
        <p:txBody>
          <a:bodyPr/>
          <a:lstStyle/>
          <a:p>
            <a:r>
              <a:rPr lang="en-US" sz="2800" dirty="0"/>
              <a:t>Data Preparation</a:t>
            </a:r>
          </a:p>
        </p:txBody>
      </p:sp>
      <p:sp>
        <p:nvSpPr>
          <p:cNvPr id="2" name="TextBox 1">
            <a:extLst>
              <a:ext uri="{FF2B5EF4-FFF2-40B4-BE49-F238E27FC236}">
                <a16:creationId xmlns:a16="http://schemas.microsoft.com/office/drawing/2014/main" id="{D73871C1-A904-9245-A32D-62F61FD6F128}"/>
              </a:ext>
            </a:extLst>
          </p:cNvPr>
          <p:cNvSpPr txBox="1"/>
          <p:nvPr/>
        </p:nvSpPr>
        <p:spPr>
          <a:xfrm>
            <a:off x="381000" y="2748861"/>
            <a:ext cx="8139545" cy="3139321"/>
          </a:xfrm>
          <a:prstGeom prst="rect">
            <a:avLst/>
          </a:prstGeom>
          <a:solidFill>
            <a:schemeClr val="bg1">
              <a:alpha val="60000"/>
            </a:schemeClr>
          </a:solidFill>
        </p:spPr>
        <p:txBody>
          <a:bodyPr wrap="square" rtlCol="0">
            <a:spAutoFit/>
          </a:bodyPr>
          <a:lstStyle/>
          <a:p>
            <a:pPr marL="285750" indent="-285750">
              <a:buFont typeface="Arial" panose="020B0604020202020204" pitchFamily="34" charset="0"/>
              <a:buChar char="•"/>
            </a:pPr>
            <a:r>
              <a:rPr lang="en-US" dirty="0"/>
              <a:t>First step of pre-processing was to rename the variables</a:t>
            </a:r>
          </a:p>
          <a:p>
            <a:pPr marL="742950" lvl="1" indent="-285750">
              <a:buFont typeface="Arial" panose="020B0604020202020204" pitchFamily="34" charset="0"/>
              <a:buChar char="•"/>
            </a:pPr>
            <a:r>
              <a:rPr lang="en-US" dirty="0"/>
              <a:t>Most of the variable names were too long or were not in a format to easily call in R</a:t>
            </a:r>
          </a:p>
          <a:p>
            <a:pPr marL="285750" indent="-285750">
              <a:buFont typeface="Arial" panose="020B0604020202020204" pitchFamily="34" charset="0"/>
              <a:buChar char="•"/>
            </a:pPr>
            <a:r>
              <a:rPr lang="en-US" dirty="0"/>
              <a:t>Visualized missing data to see the size of missingness and if it’s okay to omit</a:t>
            </a:r>
          </a:p>
          <a:p>
            <a:pPr marL="742950" lvl="1" indent="-285750">
              <a:buFont typeface="Arial" panose="020B0604020202020204" pitchFamily="34" charset="0"/>
              <a:buChar char="•"/>
            </a:pPr>
            <a:r>
              <a:rPr lang="en-US" dirty="0"/>
              <a:t>There wasn’t too many missing data</a:t>
            </a:r>
          </a:p>
          <a:p>
            <a:pPr marL="742950" lvl="1" indent="-285750">
              <a:buFont typeface="Arial" panose="020B0604020202020204" pitchFamily="34" charset="0"/>
              <a:buChar char="•"/>
            </a:pPr>
            <a:r>
              <a:rPr lang="en-US" dirty="0"/>
              <a:t>Missing data were mostly from climate, literacy pct, Industry, Service, Agriculture</a:t>
            </a:r>
          </a:p>
          <a:p>
            <a:pPr marL="742950" lvl="1" indent="-285750">
              <a:buFont typeface="Arial" panose="020B0604020202020204" pitchFamily="34" charset="0"/>
              <a:buChar char="•"/>
            </a:pPr>
            <a:r>
              <a:rPr lang="en-US" dirty="0"/>
              <a:t>Omitting missing data reduced the number of rows from 227 to 179</a:t>
            </a:r>
          </a:p>
          <a:p>
            <a:pPr marL="285750" indent="-285750">
              <a:buFont typeface="Arial" panose="020B0604020202020204" pitchFamily="34" charset="0"/>
              <a:buChar char="•"/>
            </a:pPr>
            <a:r>
              <a:rPr lang="en-US" dirty="0"/>
              <a:t>Transformed multiple variables dew to right skewness</a:t>
            </a:r>
          </a:p>
          <a:p>
            <a:pPr marL="285750" indent="-285750">
              <a:buFont typeface="Arial" panose="020B0604020202020204" pitchFamily="34" charset="0"/>
              <a:buChar char="•"/>
            </a:pPr>
            <a:r>
              <a:rPr lang="en-US" dirty="0"/>
              <a:t>Partitioned data into training (60%), validation (20%), testing (20%)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0822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inancial graphs on a dark display">
            <a:extLst>
              <a:ext uri="{FF2B5EF4-FFF2-40B4-BE49-F238E27FC236}">
                <a16:creationId xmlns:a16="http://schemas.microsoft.com/office/drawing/2014/main" id="{90C80191-C1D5-4871-A0E2-BDDC30B7279C}"/>
              </a:ext>
            </a:extLst>
          </p:cNvPr>
          <p:cNvPicPr>
            <a:picLocks noChangeAspect="1"/>
          </p:cNvPicPr>
          <p:nvPr/>
        </p:nvPicPr>
        <p:blipFill rotWithShape="1">
          <a:blip r:embed="rId2"/>
          <a:srcRect l="8314" r="14122"/>
          <a:stretch/>
        </p:blipFill>
        <p:spPr>
          <a:xfrm>
            <a:off x="3681047" y="10"/>
            <a:ext cx="8510952" cy="685799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a:noFill/>
        </p:spPr>
      </p:pic>
      <p:sp>
        <p:nvSpPr>
          <p:cNvPr id="13" name="Title 4">
            <a:extLst>
              <a:ext uri="{FF2B5EF4-FFF2-40B4-BE49-F238E27FC236}">
                <a16:creationId xmlns:a16="http://schemas.microsoft.com/office/drawing/2014/main" id="{9649F7F7-A6DC-401E-9926-DCC4725D78EC}"/>
              </a:ext>
            </a:extLst>
          </p:cNvPr>
          <p:cNvSpPr>
            <a:spLocks noGrp="1"/>
          </p:cNvSpPr>
          <p:nvPr>
            <p:ph type="ctrTitle"/>
          </p:nvPr>
        </p:nvSpPr>
        <p:spPr>
          <a:xfrm>
            <a:off x="693683" y="879636"/>
            <a:ext cx="6192892" cy="1198179"/>
          </a:xfrm>
        </p:spPr>
        <p:txBody>
          <a:bodyPr vert="horz" wrap="square" lIns="320040" tIns="45720" rIns="91440" bIns="45720" rtlCol="0" anchor="ctr">
            <a:normAutofit/>
          </a:bodyPr>
          <a:lstStyle/>
          <a:p>
            <a:r>
              <a:rPr lang="en-US" kern="1200" cap="all" spc="300" baseline="0">
                <a:latin typeface="Bahnschrift" panose="020B0502040204020203" pitchFamily="34" charset="0"/>
                <a:ea typeface="+mj-ea"/>
                <a:cs typeface="+mj-cs"/>
              </a:rPr>
              <a:t>Exploratory Data Analysis</a:t>
            </a:r>
          </a:p>
        </p:txBody>
      </p:sp>
      <p:sp>
        <p:nvSpPr>
          <p:cNvPr id="2" name="TextBox 1">
            <a:extLst>
              <a:ext uri="{FF2B5EF4-FFF2-40B4-BE49-F238E27FC236}">
                <a16:creationId xmlns:a16="http://schemas.microsoft.com/office/drawing/2014/main" id="{D73871C1-A904-9245-A32D-62F61FD6F128}"/>
              </a:ext>
            </a:extLst>
          </p:cNvPr>
          <p:cNvSpPr txBox="1"/>
          <p:nvPr/>
        </p:nvSpPr>
        <p:spPr>
          <a:xfrm>
            <a:off x="916016" y="2551819"/>
            <a:ext cx="7632239" cy="3539265"/>
          </a:xfrm>
          <a:prstGeom prst="rect">
            <a:avLst/>
          </a:prstGeom>
        </p:spPr>
        <p:txBody>
          <a:bodyPr vert="horz" lIns="91440" tIns="45720" rIns="91440" bIns="45720" rtlCol="0">
            <a:normAutofit/>
          </a:bodyPr>
          <a:lstStyle/>
          <a:p>
            <a:pPr>
              <a:spcAft>
                <a:spcPts val="600"/>
              </a:spcAft>
            </a:pPr>
            <a:endParaRPr lang="en-US" sz="2000" dirty="0">
              <a:solidFill>
                <a:schemeClr val="tx2"/>
              </a:solidFill>
              <a:cs typeface="Angsana New" panose="02020603050405020304" pitchFamily="18" charset="-34"/>
            </a:endParaRPr>
          </a:p>
        </p:txBody>
      </p:sp>
      <p:sp>
        <p:nvSpPr>
          <p:cNvPr id="5" name="Date Placeholder 4">
            <a:extLst>
              <a:ext uri="{FF2B5EF4-FFF2-40B4-BE49-F238E27FC236}">
                <a16:creationId xmlns:a16="http://schemas.microsoft.com/office/drawing/2014/main" id="{C57EA3AE-E732-044E-88A3-75ECDF97EB5C}"/>
              </a:ext>
            </a:extLst>
          </p:cNvPr>
          <p:cNvSpPr>
            <a:spLocks noGrp="1"/>
          </p:cNvSpPr>
          <p:nvPr>
            <p:ph type="dt" sz="half" idx="10"/>
          </p:nvPr>
        </p:nvSpPr>
        <p:spPr>
          <a:xfrm>
            <a:off x="381000" y="6356350"/>
            <a:ext cx="1730829" cy="365125"/>
          </a:xfrm>
        </p:spPr>
        <p:txBody>
          <a:bodyPr vert="horz" lIns="91440" tIns="45720" rIns="91440" bIns="45720" rtlCol="0" anchor="ctr">
            <a:normAutofit/>
          </a:bodyPr>
          <a:lstStyle/>
          <a:p>
            <a:pPr>
              <a:spcAft>
                <a:spcPts val="600"/>
              </a:spcAft>
            </a:pPr>
            <a:r>
              <a:rPr lang="en-US" dirty="0"/>
              <a:t>12/15/21</a:t>
            </a:r>
          </a:p>
        </p:txBody>
      </p:sp>
      <p:sp>
        <p:nvSpPr>
          <p:cNvPr id="7" name="Slide Number Placeholder 6">
            <a:extLst>
              <a:ext uri="{FF2B5EF4-FFF2-40B4-BE49-F238E27FC236}">
                <a16:creationId xmlns:a16="http://schemas.microsoft.com/office/drawing/2014/main" id="{39FCFDAC-CC47-D348-9DC0-18542AE85028}"/>
              </a:ext>
            </a:extLst>
          </p:cNvPr>
          <p:cNvSpPr>
            <a:spLocks noGrp="1"/>
          </p:cNvSpPr>
          <p:nvPr>
            <p:ph type="sldNum" sz="quarter" idx="12"/>
          </p:nvPr>
        </p:nvSpPr>
        <p:spPr>
          <a:xfrm>
            <a:off x="10271342" y="6356350"/>
            <a:ext cx="1539658"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6</a:t>
            </a:fld>
            <a:endParaRPr lang="en-US"/>
          </a:p>
        </p:txBody>
      </p:sp>
    </p:spTree>
    <p:extLst>
      <p:ext uri="{BB962C8B-B14F-4D97-AF65-F5344CB8AC3E}">
        <p14:creationId xmlns:p14="http://schemas.microsoft.com/office/powerpoint/2010/main" val="4090727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7C1972F-3F00-BD48-96D9-1DE9A2770797}"/>
              </a:ext>
            </a:extLst>
          </p:cNvPr>
          <p:cNvPicPr>
            <a:picLocks noChangeAspect="1"/>
          </p:cNvPicPr>
          <p:nvPr/>
        </p:nvPicPr>
        <p:blipFill>
          <a:blip r:embed="rId2"/>
          <a:stretch>
            <a:fillRect/>
          </a:stretch>
        </p:blipFill>
        <p:spPr>
          <a:xfrm>
            <a:off x="1225403" y="1099800"/>
            <a:ext cx="4604800" cy="4604800"/>
          </a:xfrm>
          <a:prstGeom prst="rect">
            <a:avLst/>
          </a:prstGeom>
        </p:spPr>
      </p:pic>
      <p:pic>
        <p:nvPicPr>
          <p:cNvPr id="7170" name="Picture 2">
            <a:extLst>
              <a:ext uri="{FF2B5EF4-FFF2-40B4-BE49-F238E27FC236}">
                <a16:creationId xmlns:a16="http://schemas.microsoft.com/office/drawing/2014/main" id="{5587C532-9531-D147-9A13-8FD3D15DF8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61790" y="1123527"/>
            <a:ext cx="4604800" cy="4604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84B386-CBAA-F445-9EA6-CA560FB6CE40}"/>
              </a:ext>
            </a:extLst>
          </p:cNvPr>
          <p:cNvSpPr txBox="1"/>
          <p:nvPr/>
        </p:nvSpPr>
        <p:spPr>
          <a:xfrm>
            <a:off x="2013328" y="833430"/>
            <a:ext cx="3028950" cy="369332"/>
          </a:xfrm>
          <a:prstGeom prst="rect">
            <a:avLst/>
          </a:prstGeom>
          <a:noFill/>
        </p:spPr>
        <p:txBody>
          <a:bodyPr wrap="square" rtlCol="0">
            <a:spAutoFit/>
          </a:bodyPr>
          <a:lstStyle/>
          <a:p>
            <a:r>
              <a:rPr lang="en-US" dirty="0">
                <a:solidFill>
                  <a:schemeClr val="bg1"/>
                </a:solidFill>
              </a:rPr>
              <a:t>Count of Countries by Region</a:t>
            </a:r>
            <a:endParaRPr lang="en-US" dirty="0"/>
          </a:p>
        </p:txBody>
      </p:sp>
      <p:sp>
        <p:nvSpPr>
          <p:cNvPr id="47" name="TextBox 46">
            <a:extLst>
              <a:ext uri="{FF2B5EF4-FFF2-40B4-BE49-F238E27FC236}">
                <a16:creationId xmlns:a16="http://schemas.microsoft.com/office/drawing/2014/main" id="{9D2DC549-5F9A-514E-8614-F1B37574C323}"/>
              </a:ext>
            </a:extLst>
          </p:cNvPr>
          <p:cNvSpPr txBox="1"/>
          <p:nvPr/>
        </p:nvSpPr>
        <p:spPr>
          <a:xfrm>
            <a:off x="7462535" y="857157"/>
            <a:ext cx="3028950" cy="369332"/>
          </a:xfrm>
          <a:prstGeom prst="rect">
            <a:avLst/>
          </a:prstGeom>
          <a:noFill/>
        </p:spPr>
        <p:txBody>
          <a:bodyPr wrap="square" rtlCol="0">
            <a:spAutoFit/>
          </a:bodyPr>
          <a:lstStyle/>
          <a:p>
            <a:r>
              <a:rPr lang="en-US" dirty="0">
                <a:solidFill>
                  <a:schemeClr val="bg1"/>
                </a:solidFill>
              </a:rPr>
              <a:t>GDP Per Capita by Region</a:t>
            </a:r>
            <a:endParaRPr lang="en-US" dirty="0"/>
          </a:p>
        </p:txBody>
      </p:sp>
    </p:spTree>
    <p:extLst>
      <p:ext uri="{BB962C8B-B14F-4D97-AF65-F5344CB8AC3E}">
        <p14:creationId xmlns:p14="http://schemas.microsoft.com/office/powerpoint/2010/main" val="396809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4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4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2">
            <a:extLst>
              <a:ext uri="{FF2B5EF4-FFF2-40B4-BE49-F238E27FC236}">
                <a16:creationId xmlns:a16="http://schemas.microsoft.com/office/drawing/2014/main" id="{047B2306-81E6-C644-BA74-3F2AB02AE9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1035" y="864108"/>
            <a:ext cx="5129784" cy="512978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B45BB86-E53B-1648-8A10-4F202583130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sz="1200" dirty="0">
                <a:solidFill>
                  <a:srgbClr val="FFFFFF"/>
                </a:solidFill>
                <a:latin typeface="+mn-lt"/>
              </a:rPr>
              <a:t>12/15/21</a:t>
            </a:r>
          </a:p>
        </p:txBody>
      </p:sp>
      <p:sp>
        <p:nvSpPr>
          <p:cNvPr id="152" name="Rectangle 14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4">
            <a:extLst>
              <a:ext uri="{FF2B5EF4-FFF2-40B4-BE49-F238E27FC236}">
                <a16:creationId xmlns:a16="http://schemas.microsoft.com/office/drawing/2014/main" id="{D5708C5B-C6FE-6443-81F3-F8CB6B1369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80" y="864108"/>
            <a:ext cx="5129784" cy="512978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206CC0C-854B-2242-A574-C7532455D8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200">
                <a:solidFill>
                  <a:srgbClr val="FFFFFF"/>
                </a:solidFill>
                <a:latin typeface="+mn-lt"/>
              </a:rPr>
              <a:pPr>
                <a:spcAft>
                  <a:spcPts val="600"/>
                </a:spcAft>
              </a:pPr>
              <a:t>8</a:t>
            </a:fld>
            <a:endParaRPr lang="en-US" sz="1200">
              <a:solidFill>
                <a:srgbClr val="FFFFFF"/>
              </a:solidFill>
              <a:latin typeface="+mn-lt"/>
            </a:endParaRPr>
          </a:p>
        </p:txBody>
      </p:sp>
      <p:sp>
        <p:nvSpPr>
          <p:cNvPr id="111" name="TextBox 110">
            <a:extLst>
              <a:ext uri="{FF2B5EF4-FFF2-40B4-BE49-F238E27FC236}">
                <a16:creationId xmlns:a16="http://schemas.microsoft.com/office/drawing/2014/main" id="{77B2E6D3-0393-7341-8A3A-5993BF969E2E}"/>
              </a:ext>
            </a:extLst>
          </p:cNvPr>
          <p:cNvSpPr txBox="1"/>
          <p:nvPr/>
        </p:nvSpPr>
        <p:spPr>
          <a:xfrm>
            <a:off x="641180" y="679442"/>
            <a:ext cx="4932764" cy="369332"/>
          </a:xfrm>
          <a:prstGeom prst="rect">
            <a:avLst/>
          </a:prstGeom>
          <a:noFill/>
        </p:spPr>
        <p:txBody>
          <a:bodyPr wrap="square" rtlCol="0">
            <a:spAutoFit/>
          </a:bodyPr>
          <a:lstStyle/>
          <a:p>
            <a:r>
              <a:rPr lang="en-US" dirty="0">
                <a:solidFill>
                  <a:schemeClr val="bg1"/>
                </a:solidFill>
              </a:rPr>
              <a:t>Service Economies vs. logGDP Per Capita by Region</a:t>
            </a:r>
            <a:endParaRPr lang="en-US" dirty="0"/>
          </a:p>
        </p:txBody>
      </p:sp>
      <p:sp>
        <p:nvSpPr>
          <p:cNvPr id="113" name="TextBox 112">
            <a:extLst>
              <a:ext uri="{FF2B5EF4-FFF2-40B4-BE49-F238E27FC236}">
                <a16:creationId xmlns:a16="http://schemas.microsoft.com/office/drawing/2014/main" id="{B15C02E4-6AE1-8841-A6B1-87DC27A6DEAE}"/>
              </a:ext>
            </a:extLst>
          </p:cNvPr>
          <p:cNvSpPr txBox="1"/>
          <p:nvPr/>
        </p:nvSpPr>
        <p:spPr>
          <a:xfrm>
            <a:off x="6412145" y="480060"/>
            <a:ext cx="5458122" cy="646331"/>
          </a:xfrm>
          <a:prstGeom prst="rect">
            <a:avLst/>
          </a:prstGeom>
          <a:noFill/>
        </p:spPr>
        <p:txBody>
          <a:bodyPr wrap="square" rtlCol="0">
            <a:spAutoFit/>
          </a:bodyPr>
          <a:lstStyle/>
          <a:p>
            <a:pPr algn="ctr"/>
            <a:r>
              <a:rPr lang="en-US" dirty="0">
                <a:solidFill>
                  <a:schemeClr val="bg1"/>
                </a:solidFill>
              </a:rPr>
              <a:t>LogAgriculture Economies vs. logGDP Per Capita by Region</a:t>
            </a:r>
            <a:endParaRPr lang="en-US" dirty="0"/>
          </a:p>
        </p:txBody>
      </p:sp>
    </p:spTree>
    <p:extLst>
      <p:ext uri="{BB962C8B-B14F-4D97-AF65-F5344CB8AC3E}">
        <p14:creationId xmlns:p14="http://schemas.microsoft.com/office/powerpoint/2010/main" val="135498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Date Placeholder 2">
            <a:extLst>
              <a:ext uri="{FF2B5EF4-FFF2-40B4-BE49-F238E27FC236}">
                <a16:creationId xmlns:a16="http://schemas.microsoft.com/office/drawing/2014/main" id="{2C69E104-8E26-9B49-83BD-FC6856838255}"/>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pPr>
            <a:r>
              <a:rPr lang="en-US" sz="1200" dirty="0">
                <a:solidFill>
                  <a:schemeClr val="tx1">
                    <a:tint val="75000"/>
                  </a:schemeClr>
                </a:solidFill>
                <a:latin typeface="+mn-lt"/>
              </a:rPr>
              <a:t>12/15/21</a:t>
            </a:r>
          </a:p>
        </p:txBody>
      </p:sp>
      <p:sp>
        <p:nvSpPr>
          <p:cNvPr id="5" name="Slide Number Placeholder 4">
            <a:extLst>
              <a:ext uri="{FF2B5EF4-FFF2-40B4-BE49-F238E27FC236}">
                <a16:creationId xmlns:a16="http://schemas.microsoft.com/office/drawing/2014/main" id="{4581015C-7565-4E4A-BCD0-8F99CFB15A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294A09A9-5501-47C1-A89A-A340965A2BE2}"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34" name="Isosceles Triangle 3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6">
            <a:extLst>
              <a:ext uri="{FF2B5EF4-FFF2-40B4-BE49-F238E27FC236}">
                <a16:creationId xmlns:a16="http://schemas.microsoft.com/office/drawing/2014/main" id="{01191CFA-C55B-4B41-BBF7-BEB94E1845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0467" y="643467"/>
            <a:ext cx="557106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 name="Isosceles Triangle 3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3F4E8C8-81C3-FA4E-A201-7D685A88AFDA}"/>
              </a:ext>
            </a:extLst>
          </p:cNvPr>
          <p:cNvSpPr txBox="1"/>
          <p:nvPr/>
        </p:nvSpPr>
        <p:spPr>
          <a:xfrm>
            <a:off x="3629617" y="288485"/>
            <a:ext cx="5175716" cy="369332"/>
          </a:xfrm>
          <a:prstGeom prst="rect">
            <a:avLst/>
          </a:prstGeom>
          <a:noFill/>
        </p:spPr>
        <p:txBody>
          <a:bodyPr wrap="square" rtlCol="0">
            <a:spAutoFit/>
          </a:bodyPr>
          <a:lstStyle/>
          <a:p>
            <a:r>
              <a:rPr lang="en-US" dirty="0"/>
              <a:t>Literacy pct. vs. logGDP Per Capita by Region</a:t>
            </a:r>
          </a:p>
        </p:txBody>
      </p:sp>
    </p:spTree>
    <p:extLst>
      <p:ext uri="{BB962C8B-B14F-4D97-AF65-F5344CB8AC3E}">
        <p14:creationId xmlns:p14="http://schemas.microsoft.com/office/powerpoint/2010/main" val="82306959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Red_Win32_AP_v3" id="{489718BF-5BA9-42DA-9832-0D6458117CDF}" vid="{B56DAA54-D084-4F49-84BA-6965B108C5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4C50BF-B542-4C65-9576-F6A949345C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2BC193-1E5D-42CA-92FB-CB15BBE1F56A}">
  <ds:schemaRefs>
    <ds:schemaRef ds:uri="71af3243-3dd4-4a8d-8c0d-dd76da1f02a5"/>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purl.org/dc/elements/1.1/"/>
    <ds:schemaRef ds:uri="http://schemas.microsoft.com/office/2006/metadata/properties"/>
    <ds:schemaRef ds:uri="http://purl.org/dc/terms/"/>
    <ds:schemaRef ds:uri="http://www.w3.org/XML/1998/namespace"/>
    <ds:schemaRef ds:uri="230e9df3-be65-4c73-a93b-d1236ebd677e"/>
    <ds:schemaRef ds:uri="16c05727-aa75-4e4a-9b5f-8a80a1165891"/>
    <ds:schemaRef ds:uri="http://schemas.microsoft.com/sharepoint/v3"/>
  </ds:schemaRefs>
</ds:datastoreItem>
</file>

<file path=customXml/itemProps3.xml><?xml version="1.0" encoding="utf-8"?>
<ds:datastoreItem xmlns:ds="http://schemas.openxmlformats.org/officeDocument/2006/customXml" ds:itemID="{8D1B13BD-E781-417A-B53F-0EDDA23B05B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2246</TotalTime>
  <Words>1069</Words>
  <Application>Microsoft Macintosh PowerPoint</Application>
  <PresentationFormat>Widescreen</PresentationFormat>
  <Paragraphs>169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Angsana New</vt:lpstr>
      <vt:lpstr>Arial</vt:lpstr>
      <vt:lpstr>Bahnschrift</vt:lpstr>
      <vt:lpstr>Calibri</vt:lpstr>
      <vt:lpstr>Tw Cen MT</vt:lpstr>
      <vt:lpstr>Office Theme</vt:lpstr>
      <vt:lpstr>Discovering the determinants of economic growth</vt:lpstr>
      <vt:lpstr>Agenda</vt:lpstr>
      <vt:lpstr>Introduction of Project</vt:lpstr>
      <vt:lpstr>The Dataset</vt:lpstr>
      <vt:lpstr>Data Preparation</vt:lpstr>
      <vt:lpstr>Exploratory Data Analysis</vt:lpstr>
      <vt:lpstr>PowerPoint Presentation</vt:lpstr>
      <vt:lpstr>PowerPoint Presentation</vt:lpstr>
      <vt:lpstr>PowerPoint Presentation</vt:lpstr>
      <vt:lpstr>PowerPoint Presentation</vt:lpstr>
      <vt:lpstr>PowerPoint Presentation</vt:lpstr>
      <vt:lpstr>Model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Model Conclusion</vt:lpstr>
      <vt:lpstr>Final Model Conclusion</vt:lpstr>
      <vt:lpstr>Discussion</vt:lpstr>
      <vt:lpstr>THANK YOU</vt:lpstr>
      <vt:lpstr>Work Citation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Kalide Endale</dc:creator>
  <cp:lastModifiedBy>Kalide Endale</cp:lastModifiedBy>
  <cp:revision>2</cp:revision>
  <dcterms:created xsi:type="dcterms:W3CDTF">2021-12-14T00:10:38Z</dcterms:created>
  <dcterms:modified xsi:type="dcterms:W3CDTF">2022-02-09T07:09:59Z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